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8" r:id="rId8"/>
    <p:sldId id="266" r:id="rId9"/>
    <p:sldId id="265" r:id="rId10"/>
    <p:sldId id="281" r:id="rId11"/>
    <p:sldId id="267" r:id="rId12"/>
    <p:sldId id="269" r:id="rId13"/>
    <p:sldId id="270" r:id="rId14"/>
    <p:sldId id="272" r:id="rId15"/>
    <p:sldId id="273" r:id="rId16"/>
    <p:sldId id="274" r:id="rId17"/>
    <p:sldId id="259" r:id="rId18"/>
    <p:sldId id="260" r:id="rId19"/>
    <p:sldId id="275" r:id="rId20"/>
    <p:sldId id="276" r:id="rId21"/>
    <p:sldId id="277" r:id="rId22"/>
    <p:sldId id="278" r:id="rId23"/>
    <p:sldId id="271" r:id="rId24"/>
    <p:sldId id="279" r:id="rId25"/>
    <p:sldId id="280" r:id="rId26"/>
  </p:sldIdLst>
  <p:sldSz cx="18288000" cy="10287000"/>
  <p:notesSz cx="6858000" cy="9144000"/>
  <p:embeddedFontLst>
    <p:embeddedFont>
      <p:font typeface="Nunito Sans Condensed" panose="020B0604020202020204" charset="-18"/>
      <p:regular r:id="rId27"/>
    </p:embeddedFont>
    <p:embeddedFont>
      <p:font typeface="Nunito Sans Condensed Bold" panose="020B0604020202020204" charset="-18"/>
      <p:regular r:id="rId28"/>
      <p:bold r:id="rId29"/>
    </p:embeddedFont>
    <p:embeddedFont>
      <p:font typeface="Nunito Sans Condensed Heavy" panose="020B0604020202020204" charset="-18"/>
      <p:regular r:id="rId30"/>
      <p:bold r:id="rId31"/>
    </p:embeddedFont>
    <p:embeddedFont>
      <p:font typeface="Nunito Sans Condensed Light" panose="020B0604020202020204" charset="-18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57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Documents and Settings\D.Potrubacz\Pulpit\Rysunek1.jpg">
            <a:extLst>
              <a:ext uri="{FF2B5EF4-FFF2-40B4-BE49-F238E27FC236}">
                <a16:creationId xmlns:a16="http://schemas.microsoft.com/office/drawing/2014/main" id="{3C0188DD-E47E-67B3-17F3-F90C4A68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47700"/>
            <a:ext cx="16641557" cy="934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9"/>
          <p:cNvSpPr/>
          <p:nvPr/>
        </p:nvSpPr>
        <p:spPr>
          <a:xfrm>
            <a:off x="11630129" y="-185801"/>
            <a:ext cx="2343607" cy="3432619"/>
          </a:xfrm>
          <a:prstGeom prst="line">
            <a:avLst/>
          </a:prstGeom>
          <a:ln w="19050" cap="flat">
            <a:solidFill>
              <a:srgbClr val="0169B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752600" y="8802399"/>
            <a:ext cx="4303484" cy="1365319"/>
          </a:xfrm>
          <a:custGeom>
            <a:avLst/>
            <a:gdLst/>
            <a:ahLst/>
            <a:cxnLst/>
            <a:rect l="l" t="t" r="r" b="b"/>
            <a:pathLst>
              <a:path w="4303484" h="1365319">
                <a:moveTo>
                  <a:pt x="0" y="0"/>
                </a:moveTo>
                <a:lnTo>
                  <a:pt x="4303484" y="0"/>
                </a:lnTo>
                <a:lnTo>
                  <a:pt x="4303484" y="1365319"/>
                </a:lnTo>
                <a:lnTo>
                  <a:pt x="0" y="13653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00200" y="436025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3657600" y="3445793"/>
            <a:ext cx="9676867" cy="4294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b="1" spc="-243" dirty="0">
                <a:solidFill>
                  <a:srgbClr val="324C65"/>
                </a:solidFill>
                <a:latin typeface="Nunito Sans Condensed Heavy"/>
                <a:ea typeface="Nunito Sans Condensed Heavy"/>
                <a:cs typeface="Nunito Sans Condensed Heavy"/>
                <a:sym typeface="Nunito Sans Condensed Heavy"/>
              </a:rPr>
              <a:t> </a:t>
            </a:r>
            <a:r>
              <a:rPr lang="en-US" sz="5799" b="1" spc="-243" dirty="0">
                <a:solidFill>
                  <a:srgbClr val="324C65"/>
                </a:solidFill>
                <a:latin typeface="Arial" panose="020B0604020202020204" pitchFamily="34" charset="0"/>
                <a:ea typeface="Nunito Sans Condensed Heavy"/>
                <a:cs typeface="Arial" panose="020B0604020202020204" pitchFamily="34" charset="0"/>
                <a:sym typeface="Nunito Sans Condensed Heavy"/>
              </a:rPr>
              <a:t>LOTNISKO </a:t>
            </a:r>
          </a:p>
          <a:p>
            <a:pPr algn="ctr">
              <a:lnSpc>
                <a:spcPts val="7559"/>
              </a:lnSpc>
            </a:pPr>
            <a:r>
              <a:rPr lang="en-US" sz="5399" b="1" spc="-226" dirty="0">
                <a:solidFill>
                  <a:srgbClr val="324C65"/>
                </a:solidFill>
                <a:latin typeface="Arial" panose="020B0604020202020204" pitchFamily="34" charset="0"/>
                <a:ea typeface="Nunito Sans Condensed Heavy"/>
                <a:cs typeface="Arial" panose="020B0604020202020204" pitchFamily="34" charset="0"/>
                <a:sym typeface="Nunito Sans Condensed Heavy"/>
              </a:rPr>
              <a:t>ZIELONA GÓRA–BABIMOST</a:t>
            </a:r>
          </a:p>
          <a:p>
            <a:pPr algn="ctr">
              <a:lnSpc>
                <a:spcPts val="5739"/>
              </a:lnSpc>
            </a:pPr>
            <a:endParaRPr lang="en-US" sz="5399" b="1" spc="-226" dirty="0">
              <a:solidFill>
                <a:srgbClr val="324C65"/>
              </a:solidFill>
              <a:latin typeface="Arial" panose="020B0604020202020204" pitchFamily="34" charset="0"/>
              <a:ea typeface="Nunito Sans Condensed Heavy"/>
              <a:cs typeface="Arial" panose="020B0604020202020204" pitchFamily="34" charset="0"/>
              <a:sym typeface="Nunito Sans Condensed Heavy"/>
            </a:endParaRPr>
          </a:p>
          <a:p>
            <a:pPr algn="ctr">
              <a:lnSpc>
                <a:spcPts val="3780"/>
              </a:lnSpc>
            </a:pPr>
            <a:r>
              <a:rPr lang="en-US" sz="2700" b="1" spc="-113" dirty="0">
                <a:solidFill>
                  <a:srgbClr val="324C65"/>
                </a:solidFill>
                <a:latin typeface="Arial" panose="020B0604020202020204" pitchFamily="34" charset="0"/>
                <a:ea typeface="Nunito Sans Condensed Heavy"/>
                <a:cs typeface="Arial" panose="020B0604020202020204" pitchFamily="34" charset="0"/>
                <a:sym typeface="Nunito Sans Condensed Heavy"/>
              </a:rPr>
              <a:t>JAK LOTNISKO MOŻE ZARABIAĆ DLA REGIONU I POMAGAĆ ZARABIAĆ LOKALNYM PRZEDSIĘBIORCOM?</a:t>
            </a:r>
          </a:p>
          <a:p>
            <a:pPr algn="ctr">
              <a:lnSpc>
                <a:spcPts val="4902"/>
              </a:lnSpc>
            </a:pPr>
            <a:endParaRPr lang="en-US" sz="2700" b="1" spc="-113" dirty="0">
              <a:solidFill>
                <a:srgbClr val="324C65"/>
              </a:solidFill>
              <a:latin typeface="Nunito Sans Condensed Heavy"/>
              <a:ea typeface="Nunito Sans Condensed Heavy"/>
              <a:cs typeface="Nunito Sans Condensed Heavy"/>
              <a:sym typeface="Nunito Sans Condensed Heav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56084" y="9328785"/>
            <a:ext cx="5118357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spc="545" dirty="0">
                <a:solidFill>
                  <a:srgbClr val="324C65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NAPĘDZAMY ROZWÓJ REGIONU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181564" y="36450"/>
            <a:ext cx="8224779" cy="5929344"/>
            <a:chOff x="0" y="0"/>
            <a:chExt cx="812800" cy="5859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585957"/>
            </a:xfrm>
            <a:custGeom>
              <a:avLst/>
              <a:gdLst/>
              <a:ahLst/>
              <a:cxnLst/>
              <a:rect l="l" t="t" r="r" b="b"/>
              <a:pathLst>
                <a:path w="812800" h="585957">
                  <a:moveTo>
                    <a:pt x="406400" y="585957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585957"/>
                  </a:lnTo>
                  <a:close/>
                </a:path>
              </a:pathLst>
            </a:custGeom>
            <a:blipFill>
              <a:blip r:embed="rId5"/>
              <a:stretch>
                <a:fillRect l="-4019" r="-401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52206-71ED-59F0-DDAB-47A1B4FFA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>
            <a:extLst>
              <a:ext uri="{FF2B5EF4-FFF2-40B4-BE49-F238E27FC236}">
                <a16:creationId xmlns:a16="http://schemas.microsoft.com/office/drawing/2014/main" id="{7C98AC89-2097-E3F8-D077-B5B7E5AEC7BE}"/>
              </a:ext>
            </a:extLst>
          </p:cNvPr>
          <p:cNvSpPr/>
          <p:nvPr/>
        </p:nvSpPr>
        <p:spPr>
          <a:xfrm>
            <a:off x="14060077" y="36450"/>
            <a:ext cx="2057472" cy="3418894"/>
          </a:xfrm>
          <a:prstGeom prst="line">
            <a:avLst/>
          </a:prstGeom>
          <a:ln w="19050" cap="flat">
            <a:solidFill>
              <a:srgbClr val="0169B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0C41FF7-4235-07A9-2861-480BC8102F77}"/>
              </a:ext>
            </a:extLst>
          </p:cNvPr>
          <p:cNvGrpSpPr/>
          <p:nvPr/>
        </p:nvGrpSpPr>
        <p:grpSpPr>
          <a:xfrm>
            <a:off x="381000" y="1794910"/>
            <a:ext cx="15901919" cy="6145253"/>
            <a:chOff x="-287073" y="1315519"/>
            <a:chExt cx="21202559" cy="8193674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E33CFE7-A50A-ADF2-8245-F0076D162D0C}"/>
                </a:ext>
              </a:extLst>
            </p:cNvPr>
            <p:cNvSpPr txBox="1"/>
            <p:nvPr/>
          </p:nvSpPr>
          <p:spPr>
            <a:xfrm>
              <a:off x="-287073" y="1315519"/>
              <a:ext cx="21202559" cy="1975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38"/>
                </a:lnSpc>
              </a:pPr>
              <a:r>
                <a:rPr lang="pl-PL" sz="4095" b="1" spc="409" dirty="0">
                  <a:solidFill>
                    <a:srgbClr val="6DA32E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NOWE</a:t>
              </a:r>
              <a:r>
                <a:rPr lang="en-US" sz="4095" b="1" spc="409" dirty="0">
                  <a:solidFill>
                    <a:srgbClr val="6DA32E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POŁĄCZENIE Z WARSZAWĄ</a:t>
              </a:r>
            </a:p>
            <a:p>
              <a:pPr algn="ctr">
                <a:lnSpc>
                  <a:spcPts val="5938"/>
                </a:lnSpc>
              </a:pPr>
              <a:endParaRPr lang="en-US" sz="4095" b="1" spc="409" dirty="0">
                <a:solidFill>
                  <a:srgbClr val="6DA32E"/>
                </a:solidFill>
                <a:latin typeface="Nunito Sans Condensed Bold"/>
                <a:ea typeface="Nunito Sans Condensed Bold"/>
                <a:cs typeface="Nunito Sans Condensed Bold"/>
                <a:sym typeface="Nunito Sans Condensed Bold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754FC89-14B2-D754-ACEC-2F77551A9828}"/>
                </a:ext>
              </a:extLst>
            </p:cNvPr>
            <p:cNvSpPr txBox="1"/>
            <p:nvPr/>
          </p:nvSpPr>
          <p:spPr>
            <a:xfrm>
              <a:off x="2538402" y="3204045"/>
              <a:ext cx="15036800" cy="63051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24"/>
                </a:lnSpc>
              </a:pPr>
              <a:r>
                <a:rPr lang="en-US" sz="2499" b="1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Warszawa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b="1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– </a:t>
              </a:r>
              <a:r>
                <a:rPr lang="en-US" sz="2499" b="1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Zielona</a:t>
              </a:r>
              <a:r>
                <a:rPr lang="en-US" sz="2499" b="1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Góra </a:t>
              </a:r>
              <a:r>
                <a:rPr lang="pl-PL" sz="2499" b="1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</a:p>
            <a:p>
              <a:pPr algn="ctr">
                <a:lnSpc>
                  <a:spcPts val="3624"/>
                </a:lnSpc>
              </a:pP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Bold"/>
                </a:rPr>
                <a:t>Dogodny przylot 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do Naszego regionu</a:t>
              </a:r>
              <a:endParaRPr lang="en-US" sz="2499" spc="11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algn="ctr">
                <a:lnSpc>
                  <a:spcPts val="3624"/>
                </a:lnSpc>
              </a:pPr>
              <a:endParaRPr lang="en-US" sz="2499" spc="11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algn="ctr">
                <a:lnSpc>
                  <a:spcPts val="3624"/>
                </a:lnSpc>
              </a:pPr>
              <a:r>
                <a:rPr lang="en-US" sz="2499" b="1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2 </a:t>
              </a:r>
              <a:r>
                <a:rPr lang="en-US" sz="2499" b="1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loty</a:t>
              </a:r>
              <a:r>
                <a:rPr lang="en-US" sz="2499" b="1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499" b="1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dziennie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(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dni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robocze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, LOT):</a:t>
              </a:r>
            </a:p>
            <a:p>
              <a:pPr algn="ctr">
                <a:lnSpc>
                  <a:spcPts val="3624"/>
                </a:lnSpc>
              </a:pPr>
              <a:endParaRPr lang="en-US" sz="2499" spc="11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marL="1079486" lvl="2" indent="-359829" algn="ctr">
                <a:lnSpc>
                  <a:spcPts val="3624"/>
                </a:lnSpc>
                <a:buFont typeface="Arial"/>
                <a:buChar char="⚬"/>
              </a:pP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07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: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05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→ 0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8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: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1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0 </a:t>
              </a:r>
              <a:endParaRPr lang="pl-PL" sz="2499" spc="11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marL="1079486" lvl="2" indent="-359829" algn="ctr">
                <a:lnSpc>
                  <a:spcPts val="3624"/>
                </a:lnSpc>
                <a:buFont typeface="Arial"/>
                <a:buChar char="⚬"/>
              </a:pP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21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: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35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→ 2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2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: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30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</a:p>
            <a:p>
              <a:pPr algn="ctr">
                <a:lnSpc>
                  <a:spcPts val="3624"/>
                </a:lnSpc>
              </a:pPr>
              <a:endParaRPr lang="en-US" sz="2499" spc="11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algn="ctr">
                <a:lnSpc>
                  <a:spcPts val="4059"/>
                </a:lnSpc>
              </a:pPr>
              <a:endParaRPr lang="en-US" sz="2499" spc="112" dirty="0">
                <a:solidFill>
                  <a:srgbClr val="33658C"/>
                </a:solidFill>
                <a:latin typeface="Nunito Sans Condensed Light"/>
                <a:ea typeface="Nunito Sans Condensed Light"/>
                <a:cs typeface="Nunito Sans Condensed Light"/>
                <a:sym typeface="Nunito Sans Condensed Light"/>
              </a:endParaRPr>
            </a:p>
            <a:p>
              <a:pPr algn="ctr">
                <a:lnSpc>
                  <a:spcPts val="4349"/>
                </a:lnSpc>
              </a:pPr>
              <a:endParaRPr lang="en-US" sz="2499" spc="112" dirty="0">
                <a:solidFill>
                  <a:srgbClr val="33658C"/>
                </a:solidFill>
                <a:latin typeface="Nunito Sans Condensed Light"/>
                <a:ea typeface="Nunito Sans Condensed Light"/>
                <a:cs typeface="Nunito Sans Condensed Light"/>
                <a:sym typeface="Nunito Sans Condensed Light"/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7645AD1D-87BB-2910-D119-A290D3CF8C98}"/>
              </a:ext>
            </a:extLst>
          </p:cNvPr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93A332B-4992-C836-C1CE-290197DB3A52}"/>
              </a:ext>
            </a:extLst>
          </p:cNvPr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27CD2C3-CE08-4966-9FF0-0A90918AC46B}"/>
              </a:ext>
            </a:extLst>
          </p:cNvPr>
          <p:cNvSpPr txBox="1"/>
          <p:nvPr/>
        </p:nvSpPr>
        <p:spPr>
          <a:xfrm>
            <a:off x="8695348" y="3204300"/>
            <a:ext cx="7202562" cy="143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3"/>
              </a:lnSpc>
              <a:spcBef>
                <a:spcPct val="0"/>
              </a:spcBef>
            </a:pPr>
            <a:endParaRPr lang="en-US" sz="2495" spc="249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  <a:p>
            <a:pPr algn="ctr">
              <a:lnSpc>
                <a:spcPts val="3763"/>
              </a:lnSpc>
              <a:spcBef>
                <a:spcPct val="0"/>
              </a:spcBef>
            </a:pPr>
            <a:endParaRPr lang="en-US" sz="2495" spc="249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  <a:p>
            <a:pPr algn="ctr">
              <a:lnSpc>
                <a:spcPts val="3763"/>
              </a:lnSpc>
              <a:spcBef>
                <a:spcPct val="0"/>
              </a:spcBef>
            </a:pPr>
            <a:endParaRPr lang="en-US" sz="2495" spc="249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E7E1768-27DA-D477-FB13-F7B439C7F912}"/>
              </a:ext>
            </a:extLst>
          </p:cNvPr>
          <p:cNvGrpSpPr/>
          <p:nvPr/>
        </p:nvGrpSpPr>
        <p:grpSpPr>
          <a:xfrm>
            <a:off x="12788716" y="-2725970"/>
            <a:ext cx="10092116" cy="8628596"/>
            <a:chOff x="0" y="0"/>
            <a:chExt cx="812800" cy="694931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146B19A-5423-A5A6-9264-50F979DCF667}"/>
                </a:ext>
              </a:extLst>
            </p:cNvPr>
            <p:cNvSpPr/>
            <p:nvPr/>
          </p:nvSpPr>
          <p:spPr>
            <a:xfrm>
              <a:off x="0" y="0"/>
              <a:ext cx="812800" cy="694931"/>
            </a:xfrm>
            <a:custGeom>
              <a:avLst/>
              <a:gdLst/>
              <a:ahLst/>
              <a:cxnLst/>
              <a:rect l="l" t="t" r="r" b="b"/>
              <a:pathLst>
                <a:path w="812800" h="694931">
                  <a:moveTo>
                    <a:pt x="406400" y="694931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694931"/>
                  </a:lnTo>
                  <a:close/>
                </a:path>
              </a:pathLst>
            </a:custGeom>
            <a:blipFill>
              <a:blip r:embed="rId4"/>
              <a:stretch>
                <a:fillRect l="-10961" r="-1096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B4DB44CE-D9AC-3CF6-B0F8-90EF0E02F04A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1">
            <a:extLst>
              <a:ext uri="{FF2B5EF4-FFF2-40B4-BE49-F238E27FC236}">
                <a16:creationId xmlns:a16="http://schemas.microsoft.com/office/drawing/2014/main" id="{605CE407-FC26-DE43-931A-3E98AAEA4A35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3640F89-7AB6-3FD7-4D29-E01EBA36ACBE}"/>
              </a:ext>
            </a:extLst>
          </p:cNvPr>
          <p:cNvSpPr txBox="1"/>
          <p:nvPr/>
        </p:nvSpPr>
        <p:spPr>
          <a:xfrm>
            <a:off x="2325936" y="6896100"/>
            <a:ext cx="11440884" cy="2358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18"/>
              </a:lnSpc>
              <a:spcBef>
                <a:spcPct val="0"/>
              </a:spcBef>
            </a:pPr>
            <a:r>
              <a:rPr lang="pl-PL" sz="2495" b="1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F</a:t>
            </a:r>
            <a:r>
              <a:rPr lang="en-US" sz="2495" b="1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unkcja</a:t>
            </a:r>
            <a:r>
              <a:rPr lang="en-US" sz="2495" b="1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95" b="1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biznesowa</a:t>
            </a:r>
            <a:r>
              <a:rPr lang="en-US" sz="2495" b="1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:</a:t>
            </a:r>
          </a:p>
          <a:p>
            <a:pPr algn="just">
              <a:lnSpc>
                <a:spcPts val="3618"/>
              </a:lnSpc>
              <a:spcBef>
                <a:spcPct val="0"/>
              </a:spcBef>
            </a:pPr>
            <a:endParaRPr lang="en-US" sz="2495" b="1" spc="249" dirty="0">
              <a:solidFill>
                <a:srgbClr val="33658C"/>
              </a:solidFill>
              <a:latin typeface="Arial" panose="020B0604020202020204" pitchFamily="34" charset="0"/>
              <a:ea typeface="Nunito Sans Condensed Bold"/>
              <a:cs typeface="Arial" panose="020B0604020202020204" pitchFamily="34" charset="0"/>
              <a:sym typeface="Nunito Sans Condensed Bold"/>
            </a:endParaRPr>
          </a:p>
          <a:p>
            <a:pPr marL="1077653" lvl="2" indent="-359218" algn="ctr">
              <a:lnSpc>
                <a:spcPts val="3618"/>
              </a:lnSpc>
              <a:buFont typeface="Arial"/>
              <a:buChar char="⚬"/>
            </a:pPr>
            <a:r>
              <a:rPr lang="pl-PL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Wygodna obsługa gości z województwa mazowieckiego, chcących odwiedzić nasz region oraz lokalnych przedsiębiorców</a:t>
            </a:r>
            <a:endParaRPr lang="en-US" sz="2495" spc="24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8083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838200" y="1685160"/>
            <a:ext cx="15901919" cy="126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POTRZEBY LUBUSKIEGO </a:t>
            </a:r>
          </a:p>
          <a:p>
            <a:pPr algn="ctr"/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BIZNESU W ZAKRESIE TRANSPORTU LOTNICZEGO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3091022" y="3563280"/>
            <a:ext cx="12225177" cy="4244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5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•⁠  ⁠Jak często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Twoi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pracownicy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podróżują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służbowo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?</a:t>
            </a:r>
          </a:p>
          <a:p>
            <a:pPr algn="ctr">
              <a:lnSpc>
                <a:spcPts val="645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•⁠  ⁠Do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jakich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kierunków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?</a:t>
            </a:r>
          </a:p>
          <a:p>
            <a:pPr algn="ctr">
              <a:lnSpc>
                <a:spcPts val="645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•⁠  ⁠Jakie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połączenia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są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najbardziej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potrzebne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?</a:t>
            </a:r>
          </a:p>
          <a:p>
            <a:pPr algn="ctr">
              <a:lnSpc>
                <a:spcPts val="4646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•⁠  ⁠Jakie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są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obecnie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koszty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i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problemy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związane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</a:p>
          <a:p>
            <a:pPr algn="ctr">
              <a:lnSpc>
                <a:spcPts val="4646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z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dojazdem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do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innych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3295" spc="3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lotnisk</a:t>
            </a:r>
            <a:r>
              <a:rPr lang="en-US" sz="3295" spc="3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?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567928" y="7424381"/>
            <a:ext cx="2691372" cy="2884901"/>
          </a:xfrm>
          <a:custGeom>
            <a:avLst/>
            <a:gdLst/>
            <a:ahLst/>
            <a:cxnLst/>
            <a:rect l="l" t="t" r="r" b="b"/>
            <a:pathLst>
              <a:path w="2691372" h="2884901">
                <a:moveTo>
                  <a:pt x="0" y="0"/>
                </a:moveTo>
                <a:lnTo>
                  <a:pt x="2691372" y="0"/>
                </a:lnTo>
                <a:lnTo>
                  <a:pt x="2691372" y="2884901"/>
                </a:lnTo>
                <a:lnTo>
                  <a:pt x="0" y="28849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2B26368-869B-7D23-43E7-B4BDCE0B5061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1">
            <a:extLst>
              <a:ext uri="{FF2B5EF4-FFF2-40B4-BE49-F238E27FC236}">
                <a16:creationId xmlns:a16="http://schemas.microsoft.com/office/drawing/2014/main" id="{01B54464-1ACB-A084-A095-93EB50DCE412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639641" y="431170"/>
            <a:ext cx="15901919" cy="1863478"/>
            <a:chOff x="0" y="-95250"/>
            <a:chExt cx="21202559" cy="248463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0"/>
              <a:ext cx="21202559" cy="925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38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601545" y="1396209"/>
              <a:ext cx="15236627" cy="993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24"/>
                </a:lnSpc>
              </a:pPr>
              <a:r>
                <a:rPr lang="en-US" sz="4100" b="1" spc="20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DLA BRANŻY TURYSTYCZNEJ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 flipH="1">
            <a:off x="12451393" y="2450121"/>
            <a:ext cx="5657620" cy="3748173"/>
          </a:xfrm>
          <a:custGeom>
            <a:avLst/>
            <a:gdLst/>
            <a:ahLst/>
            <a:cxnLst/>
            <a:rect l="l" t="t" r="r" b="b"/>
            <a:pathLst>
              <a:path w="5657620" h="3748173">
                <a:moveTo>
                  <a:pt x="5657620" y="0"/>
                </a:moveTo>
                <a:lnTo>
                  <a:pt x="0" y="0"/>
                </a:lnTo>
                <a:lnTo>
                  <a:pt x="0" y="3748173"/>
                </a:lnTo>
                <a:lnTo>
                  <a:pt x="5657620" y="3748173"/>
                </a:lnTo>
                <a:lnTo>
                  <a:pt x="56576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187454" y="2568429"/>
            <a:ext cx="9784482" cy="6365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6400" indent="-406400" algn="l">
              <a:lnSpc>
                <a:spcPts val="4217"/>
              </a:lnSpc>
            </a:pP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wzrost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ruchu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turystycznego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krajowego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i  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zagranicznego</a:t>
            </a:r>
            <a:endParaRPr lang="en-US" sz="2400" spc="24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217"/>
              </a:lnSpc>
            </a:pP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większa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dostępność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regionu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dla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turystów</a:t>
            </a:r>
            <a:endParaRPr lang="en-US" sz="2400" spc="24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217"/>
              </a:lnSpc>
            </a:pP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rozwój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turystyki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weekendowej</a:t>
            </a:r>
            <a:endParaRPr lang="en-US" sz="2400" spc="24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217"/>
              </a:lnSpc>
            </a:pP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rozwój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turystyki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biznesowej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i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konferencyjnej</a:t>
            </a:r>
            <a:endParaRPr lang="en-US" sz="2400" spc="24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217"/>
              </a:lnSpc>
            </a:pP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zwiększenie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liczby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noclegów</a:t>
            </a:r>
            <a:endParaRPr lang="en-US" sz="2400" spc="24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217"/>
              </a:lnSpc>
            </a:pP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wyższe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obłożenie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obiektów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hotelowych</a:t>
            </a:r>
            <a:endParaRPr lang="en-US" sz="2400" spc="24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217"/>
              </a:lnSpc>
            </a:pP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wzrost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przychodów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branży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HoReCa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</a:p>
          <a:p>
            <a:pPr algn="l">
              <a:lnSpc>
                <a:spcPts val="4217"/>
              </a:lnSpc>
            </a:pP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promocja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atrakcji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turystycznych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i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kulinarnych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regionu</a:t>
            </a:r>
            <a:endParaRPr lang="en-US" sz="2400" spc="24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217"/>
              </a:lnSpc>
            </a:pP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rozwój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turystyki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aktywnej</a:t>
            </a:r>
            <a:r>
              <a:rPr lang="en-US" sz="2400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i </a:t>
            </a:r>
            <a:r>
              <a:rPr lang="en-US" sz="2400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przyrodniczej</a:t>
            </a:r>
            <a:endParaRPr lang="en-US" sz="2400" spc="24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217"/>
              </a:lnSpc>
            </a:pPr>
            <a:endParaRPr lang="en-US" sz="2495" spc="249" dirty="0">
              <a:solidFill>
                <a:srgbClr val="33658C"/>
              </a:solidFill>
              <a:latin typeface="Nunito Sans Condensed"/>
              <a:ea typeface="Nunito Sans Condensed"/>
              <a:cs typeface="Nunito Sans Condensed"/>
              <a:sym typeface="Nunito Sans Condensed"/>
            </a:endParaRPr>
          </a:p>
          <a:p>
            <a:pPr algn="l">
              <a:lnSpc>
                <a:spcPts val="4217"/>
              </a:lnSpc>
            </a:pPr>
            <a:endParaRPr lang="en-US" sz="2495" spc="249" dirty="0">
              <a:solidFill>
                <a:srgbClr val="33658C"/>
              </a:solidFill>
              <a:latin typeface="Nunito Sans Condensed"/>
              <a:ea typeface="Nunito Sans Condensed"/>
              <a:cs typeface="Nunito Sans Condensed"/>
              <a:sym typeface="Nunito Sans Condensed"/>
            </a:endParaRPr>
          </a:p>
          <a:p>
            <a:pPr algn="l">
              <a:lnSpc>
                <a:spcPts val="3710"/>
              </a:lnSpc>
            </a:pPr>
            <a:r>
              <a:rPr lang="en-US" sz="2195" spc="219" dirty="0">
                <a:solidFill>
                  <a:srgbClr val="000000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91200" y="7276621"/>
            <a:ext cx="11714259" cy="256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8"/>
              </a:lnSpc>
              <a:spcBef>
                <a:spcPct val="0"/>
              </a:spcBef>
            </a:pPr>
            <a:endParaRPr dirty="0"/>
          </a:p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wzrost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wydatków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turystów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w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lokalnej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gospodarce</a:t>
            </a:r>
            <a:endParaRPr lang="en-US" sz="2895" spc="289" dirty="0">
              <a:solidFill>
                <a:srgbClr val="6DA32E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895" spc="289" dirty="0">
                <a:solidFill>
                  <a:srgbClr val="000000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•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tworzenie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nowych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miejsc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pracy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w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turystyce</a:t>
            </a:r>
            <a:endParaRPr lang="en-US" sz="2895" spc="289" dirty="0">
              <a:solidFill>
                <a:srgbClr val="6DA32E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•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wzrost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inwestycji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w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infrastrukturę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turystyczną</a:t>
            </a:r>
            <a:endParaRPr lang="en-US" sz="2895" spc="289" dirty="0">
              <a:solidFill>
                <a:srgbClr val="6DA32E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4198"/>
              </a:lnSpc>
              <a:spcBef>
                <a:spcPct val="0"/>
              </a:spcBef>
            </a:pPr>
            <a:r>
              <a:rPr lang="en-US" sz="2895" spc="289" dirty="0">
                <a:solidFill>
                  <a:srgbClr val="000000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•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wzmocnienie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marki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turystycznej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województwa</a:t>
            </a:r>
            <a:r>
              <a:rPr lang="en-US" sz="2895" spc="28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895" spc="28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lubuskiego</a:t>
            </a:r>
            <a:endParaRPr lang="en-US" sz="2895" spc="289" dirty="0">
              <a:solidFill>
                <a:srgbClr val="6DA32E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F944C9E6-8117-3BE6-1242-A484FAD165C9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1">
            <a:extLst>
              <a:ext uri="{FF2B5EF4-FFF2-40B4-BE49-F238E27FC236}">
                <a16:creationId xmlns:a16="http://schemas.microsoft.com/office/drawing/2014/main" id="{00C38223-79E2-C5F3-4442-3D8EC50155EB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5468600" y="1943100"/>
            <a:ext cx="2583536" cy="2815843"/>
          </a:xfrm>
          <a:custGeom>
            <a:avLst/>
            <a:gdLst/>
            <a:ahLst/>
            <a:cxnLst/>
            <a:rect l="l" t="t" r="r" b="b"/>
            <a:pathLst>
              <a:path w="2583536" h="2815843">
                <a:moveTo>
                  <a:pt x="0" y="0"/>
                </a:moveTo>
                <a:lnTo>
                  <a:pt x="2583536" y="0"/>
                </a:lnTo>
                <a:lnTo>
                  <a:pt x="2583536" y="2815844"/>
                </a:lnTo>
                <a:lnTo>
                  <a:pt x="0" y="2815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940312" y="3974222"/>
            <a:ext cx="14407376" cy="371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TRANSPORT LOTNICZY UZUPEŁNIA DOSTĘPNOŚĆ KOMUNIKACYJNĄ REGIONU, ZNACZĄCO SKRACAJĄC CZAS PODRÓŻY </a:t>
            </a:r>
            <a:b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</a:b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 ODLEGŁYCH CZĘŚCI POLSKI, ZWŁASZCZA </a:t>
            </a:r>
          </a:p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 WOJEWÓDZTWA MAZOWIECKIEGO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4A6CEE48-5DD7-088B-0439-996EB99F73DC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1">
            <a:extLst>
              <a:ext uri="{FF2B5EF4-FFF2-40B4-BE49-F238E27FC236}">
                <a16:creationId xmlns:a16="http://schemas.microsoft.com/office/drawing/2014/main" id="{CA5553DD-508E-E185-009A-02295F551D59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8703482" y="7159572"/>
            <a:ext cx="1639788" cy="2334218"/>
          </a:xfrm>
          <a:custGeom>
            <a:avLst/>
            <a:gdLst/>
            <a:ahLst/>
            <a:cxnLst/>
            <a:rect l="l" t="t" r="r" b="b"/>
            <a:pathLst>
              <a:path w="1639788" h="2334218">
                <a:moveTo>
                  <a:pt x="0" y="0"/>
                </a:moveTo>
                <a:lnTo>
                  <a:pt x="1639787" y="0"/>
                </a:lnTo>
                <a:lnTo>
                  <a:pt x="1639787" y="2334218"/>
                </a:lnTo>
                <a:lnTo>
                  <a:pt x="0" y="23342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3731121" y="1856126"/>
            <a:ext cx="10825758" cy="126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95" spc="40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Bold"/>
              </a:rPr>
              <a:t>C</a:t>
            </a: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ARGO LOTNICZE </a:t>
            </a:r>
          </a:p>
          <a:p>
            <a:pPr algn="ctr"/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- CZY LUBUSKIE JEST GOTOWE?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7908" y="4409257"/>
            <a:ext cx="16872184" cy="2435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5"/>
              </a:lnSpc>
              <a:spcBef>
                <a:spcPct val="0"/>
              </a:spcBef>
            </a:pP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jakie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towary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dziś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wyjeżdżają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z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regionu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4785"/>
              </a:lnSpc>
              <a:spcBef>
                <a:spcPct val="0"/>
              </a:spcBef>
            </a:pP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przez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które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lotniska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są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obsługiwane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4785"/>
              </a:lnSpc>
              <a:spcBef>
                <a:spcPct val="0"/>
              </a:spcBef>
            </a:pP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jakie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wolumeny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mogłyby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zostać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przejęte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przez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Babimost</a:t>
            </a:r>
            <a:r>
              <a:rPr lang="en-US" sz="3300" spc="33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4785"/>
              </a:lnSpc>
              <a:spcBef>
                <a:spcPct val="0"/>
              </a:spcBef>
            </a:pPr>
            <a:endParaRPr lang="en-US" sz="3300" spc="330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5B797B02-6F00-24ED-5ABB-19DC0A225236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1">
            <a:extLst>
              <a:ext uri="{FF2B5EF4-FFF2-40B4-BE49-F238E27FC236}">
                <a16:creationId xmlns:a16="http://schemas.microsoft.com/office/drawing/2014/main" id="{F36C56A0-84AD-B42F-816F-60E07E2FAD9A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295400" y="1575612"/>
            <a:ext cx="15773400" cy="720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095" spc="409" dirty="0">
                <a:solidFill>
                  <a:srgbClr val="33658C"/>
                </a:solidFill>
                <a:latin typeface="Nunito Sans Condensed Light"/>
                <a:ea typeface="Nunito Sans Condensed Light"/>
                <a:cs typeface="Nunito Sans Condensed Light"/>
                <a:sym typeface="Nunito Sans Condensed Light"/>
              </a:rPr>
              <a:t> </a:t>
            </a: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Bold"/>
              </a:rPr>
              <a:t>C</a:t>
            </a: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O JEST WYSYŁANE TRANSPORTEM LOTNICZYM?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7907" y="2612547"/>
            <a:ext cx="16872184" cy="6814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Potencjalni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klienci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cargo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lotniczego</a:t>
            </a:r>
            <a:endParaRPr lang="en-US" sz="2800" spc="280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branża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automotiv</a:t>
            </a:r>
            <a:r>
              <a:rPr lang="pl-PL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e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</a:t>
            </a: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elektronika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</a:t>
            </a: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pl-PL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produkty łatwo psujące się,</a:t>
            </a:r>
            <a:endParaRPr lang="en-US" sz="2800" spc="280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⁠e-commerce,</a:t>
            </a: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medycyna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i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farmacja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</a:t>
            </a:r>
            <a:endParaRPr lang="pl-PL" sz="2800" spc="280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produkty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o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wysokiej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wartości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</a:t>
            </a:r>
          </a:p>
          <a:p>
            <a:pPr>
              <a:lnSpc>
                <a:spcPts val="406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Korzyści</a:t>
            </a:r>
            <a:endParaRPr lang="en-US" sz="2800" spc="280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krótszy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czas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dostaw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</a:t>
            </a: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bezpieczeństwo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łańcuchów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dostaw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</a:t>
            </a: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możliwość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eksportu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800" spc="28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produktów</a:t>
            </a:r>
            <a:r>
              <a:rPr lang="en-US" sz="2800" spc="28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premium.</a:t>
            </a:r>
          </a:p>
          <a:p>
            <a:pPr algn="ctr">
              <a:lnSpc>
                <a:spcPts val="4785"/>
              </a:lnSpc>
              <a:spcBef>
                <a:spcPct val="0"/>
              </a:spcBef>
            </a:pPr>
            <a:endParaRPr lang="en-US" sz="2800" spc="280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BB4875B6-E413-BB68-AB9B-D82374D6E2C2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1">
            <a:extLst>
              <a:ext uri="{FF2B5EF4-FFF2-40B4-BE49-F238E27FC236}">
                <a16:creationId xmlns:a16="http://schemas.microsoft.com/office/drawing/2014/main" id="{8691CA13-7746-EA9F-3F3C-7C89283F8895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4317888" y="4577040"/>
            <a:ext cx="3970112" cy="5423032"/>
          </a:xfrm>
          <a:custGeom>
            <a:avLst/>
            <a:gdLst/>
            <a:ahLst/>
            <a:cxnLst/>
            <a:rect l="l" t="t" r="r" b="b"/>
            <a:pathLst>
              <a:path w="3970112" h="5423032">
                <a:moveTo>
                  <a:pt x="0" y="0"/>
                </a:moveTo>
                <a:lnTo>
                  <a:pt x="3970112" y="0"/>
                </a:lnTo>
                <a:lnTo>
                  <a:pt x="3970112" y="5423033"/>
                </a:lnTo>
                <a:lnTo>
                  <a:pt x="0" y="5423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2092021" y="1870365"/>
            <a:ext cx="14342533" cy="687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CZY CARGO LOTNICZE TO TYLKO SAMOLOTY?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7368" y="3166995"/>
            <a:ext cx="12206631" cy="100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3"/>
              </a:lnSpc>
              <a:spcBef>
                <a:spcPct val="0"/>
              </a:spcBef>
            </a:pPr>
            <a:r>
              <a:rPr lang="en-US" sz="2795" b="1" spc="27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RFS (Road Feeder Service)– </a:t>
            </a:r>
            <a:r>
              <a:rPr lang="en-US" sz="2795" spc="27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transport </a:t>
            </a:r>
            <a:r>
              <a:rPr lang="en-US" sz="2795" spc="27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lotniczego</a:t>
            </a:r>
            <a:r>
              <a:rPr lang="en-US" sz="2795" spc="27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cargo </a:t>
            </a:r>
            <a:r>
              <a:rPr lang="en-US" sz="2795" spc="27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realizowany</a:t>
            </a:r>
            <a:r>
              <a:rPr lang="en-US" sz="2795" spc="27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795" spc="27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drogą</a:t>
            </a:r>
            <a:r>
              <a:rPr lang="en-US" sz="2795" spc="27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795" spc="27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lądową</a:t>
            </a:r>
            <a:r>
              <a:rPr lang="en-US" sz="2795" spc="27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795" spc="27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pomiędzy</a:t>
            </a:r>
            <a:r>
              <a:rPr lang="en-US" sz="2795" spc="27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795" spc="279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lotniskiem</a:t>
            </a:r>
            <a:r>
              <a:rPr lang="en-US" sz="2795" spc="27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a hubem cargo.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4600" y="4577040"/>
            <a:ext cx="7072194" cy="500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3"/>
              </a:lnSpc>
              <a:spcBef>
                <a:spcPct val="0"/>
              </a:spcBef>
            </a:pPr>
            <a:r>
              <a:rPr lang="en-US" sz="2995" b="1" spc="299" dirty="0">
                <a:solidFill>
                  <a:schemeClr val="tx2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CARGO LOTNICZE NA KOŁACH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5836" y="6001816"/>
            <a:ext cx="14191283" cy="25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8"/>
              </a:lnSpc>
              <a:spcBef>
                <a:spcPct val="0"/>
              </a:spcBef>
            </a:pP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Korzyści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dla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regionu</a:t>
            </a:r>
            <a:endParaRPr lang="en-US" sz="2295" spc="22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marL="495648" lvl="1" indent="-247824" algn="l">
              <a:lnSpc>
                <a:spcPts val="3328"/>
              </a:lnSpc>
              <a:buFont typeface="Arial"/>
              <a:buChar char="•"/>
            </a:pP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zwiększenie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dostępności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usług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cargo bez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konieczności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uruchamiania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połączeń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lotniczych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cargo,</a:t>
            </a:r>
          </a:p>
          <a:p>
            <a:pPr marL="495648" lvl="1" indent="-247824" algn="l">
              <a:lnSpc>
                <a:spcPts val="3328"/>
              </a:lnSpc>
              <a:buFont typeface="Arial"/>
              <a:buChar char="•"/>
            </a:pP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wsparcie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eksporterów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i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importerów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z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województwa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lubuskiego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,</a:t>
            </a:r>
          </a:p>
          <a:p>
            <a:pPr marL="495648" lvl="1" indent="-247824" algn="l">
              <a:lnSpc>
                <a:spcPts val="3328"/>
              </a:lnSpc>
              <a:buFont typeface="Arial"/>
              <a:buChar char="•"/>
            </a:pP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integracja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regionu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z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globalnymi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łańcuchami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dostaw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,</a:t>
            </a:r>
          </a:p>
          <a:p>
            <a:pPr marL="495648" lvl="1" indent="-247824" algn="l">
              <a:lnSpc>
                <a:spcPts val="3328"/>
              </a:lnSpc>
              <a:buFont typeface="Arial"/>
              <a:buChar char="•"/>
            </a:pP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wzrost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atrakcyjności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inwestycyjnej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i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logistycznej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295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regionu</a:t>
            </a:r>
            <a:r>
              <a:rPr lang="en-US" sz="2295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.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B405C23-381D-1974-A882-D832E012A378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1">
            <a:extLst>
              <a:ext uri="{FF2B5EF4-FFF2-40B4-BE49-F238E27FC236}">
                <a16:creationId xmlns:a16="http://schemas.microsoft.com/office/drawing/2014/main" id="{6D45E029-5AE6-69B6-AD96-D4B10120A7E2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-779625" y="-867206"/>
            <a:ext cx="1559250" cy="97453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5"/>
              </a:lnSpc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527397" y="1804598"/>
            <a:ext cx="8616603" cy="7740160"/>
            <a:chOff x="-91877" y="1352332"/>
            <a:chExt cx="11488804" cy="10320214"/>
          </a:xfrm>
        </p:grpSpPr>
        <p:sp>
          <p:nvSpPr>
            <p:cNvPr id="11" name="TextBox 11"/>
            <p:cNvSpPr txBox="1"/>
            <p:nvPr/>
          </p:nvSpPr>
          <p:spPr>
            <a:xfrm>
              <a:off x="-91877" y="1352332"/>
              <a:ext cx="7534258" cy="925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938"/>
                </a:lnSpc>
              </a:pPr>
              <a:r>
                <a:rPr lang="en-US" sz="4095" b="1" spc="409" dirty="0">
                  <a:solidFill>
                    <a:srgbClr val="6DA32E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LOKALIZACJA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91877" y="2564924"/>
              <a:ext cx="11488804" cy="9107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059"/>
                </a:lnSpc>
              </a:pP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Port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Lotniczy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Zielona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Góra–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Babimost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zlokalizowany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jest </a:t>
              </a:r>
              <a:b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</a:b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w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zachodniej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Polsce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, w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województwie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lubuskim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, </a:t>
              </a:r>
              <a:b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</a:b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w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odległości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ok. 35 km od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Zielonej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Góry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. </a:t>
              </a:r>
            </a:p>
            <a:p>
              <a:pPr algn="just">
                <a:lnSpc>
                  <a:spcPts val="4059"/>
                </a:lnSpc>
              </a:pPr>
              <a:endParaRPr lang="en-US" sz="2400" spc="125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algn="just">
                <a:lnSpc>
                  <a:spcPts val="4059"/>
                </a:lnSpc>
              </a:pP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Lotnisko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posiada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dogodne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połączenia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drogowe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      </a:t>
              </a:r>
              <a:b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</a:b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z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siecią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dróg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krajowych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oraz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b="1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trasą</a:t>
              </a:r>
              <a:r>
                <a:rPr lang="en-US" sz="2400" b="1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400" b="1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ekspresową</a:t>
              </a:r>
              <a:r>
                <a:rPr lang="en-US" sz="2400" b="1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S3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,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zapewniającą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szybki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dostęp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do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granicy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z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Niemcami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oraz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aglomeracji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Dolnego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Śląska. </a:t>
              </a:r>
            </a:p>
            <a:p>
              <a:pPr algn="just">
                <a:lnSpc>
                  <a:spcPts val="4059"/>
                </a:lnSpc>
              </a:pPr>
              <a:endParaRPr lang="en-US" sz="2400" spc="125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algn="just">
                <a:lnSpc>
                  <a:spcPts val="4059"/>
                </a:lnSpc>
              </a:pP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Dodatkowym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atutem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lokalizacji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jest </a:t>
              </a:r>
              <a:r>
                <a:rPr lang="en-US" sz="2400" b="1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bliskość</a:t>
              </a:r>
              <a:r>
                <a:rPr lang="en-US" sz="2400" b="1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400" b="1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głównych</a:t>
              </a:r>
              <a:r>
                <a:rPr lang="en-US" sz="2400" b="1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400" b="1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korytarzy</a:t>
              </a:r>
              <a:r>
                <a:rPr lang="en-US" sz="2400" b="1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400" b="1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transportowych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oraz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możliwość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integracji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</a:p>
            <a:p>
              <a:pPr algn="just">
                <a:lnSpc>
                  <a:spcPts val="4059"/>
                </a:lnSpc>
              </a:pP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z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regionalną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infrastrukturą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kolejową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.</a:t>
              </a:r>
            </a:p>
            <a:p>
              <a:pPr algn="l">
                <a:lnSpc>
                  <a:spcPts val="4349"/>
                </a:lnSpc>
              </a:pPr>
              <a:endParaRPr lang="en-US" sz="2799" spc="125" dirty="0">
                <a:solidFill>
                  <a:srgbClr val="33658C"/>
                </a:solidFill>
                <a:latin typeface="Nunito Sans Condensed Light"/>
                <a:ea typeface="Nunito Sans Condensed Light"/>
                <a:cs typeface="Nunito Sans Condensed Light"/>
                <a:sym typeface="Nunito Sans Condensed Light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03510" y="2012004"/>
            <a:ext cx="6553200" cy="8234792"/>
          </a:xfrm>
          <a:custGeom>
            <a:avLst/>
            <a:gdLst/>
            <a:ahLst/>
            <a:cxnLst/>
            <a:rect l="l" t="t" r="r" b="b"/>
            <a:pathLst>
              <a:path w="7002685" h="9188576">
                <a:moveTo>
                  <a:pt x="0" y="0"/>
                </a:moveTo>
                <a:lnTo>
                  <a:pt x="7002686" y="0"/>
                </a:lnTo>
                <a:lnTo>
                  <a:pt x="7002686" y="9188576"/>
                </a:lnTo>
                <a:lnTo>
                  <a:pt x="0" y="9188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4" r="-93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811427" y="9483387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3B51A8A1-5C7E-AFBE-F8C9-D9557BEBD099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A1949080-B8FB-0B56-E537-ABC62EC26DA9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3">
            <a:extLst>
              <a:ext uri="{FF2B5EF4-FFF2-40B4-BE49-F238E27FC236}">
                <a16:creationId xmlns:a16="http://schemas.microsoft.com/office/drawing/2014/main" id="{028482A5-97D8-B614-FB1B-1D0353FD6881}"/>
              </a:ext>
            </a:extLst>
          </p:cNvPr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572876" y="1572603"/>
            <a:ext cx="16258290" cy="2927678"/>
            <a:chOff x="51033" y="1088713"/>
            <a:chExt cx="21677720" cy="3903572"/>
          </a:xfrm>
        </p:grpSpPr>
        <p:sp>
          <p:nvSpPr>
            <p:cNvPr id="11" name="TextBox 11"/>
            <p:cNvSpPr txBox="1"/>
            <p:nvPr/>
          </p:nvSpPr>
          <p:spPr>
            <a:xfrm>
              <a:off x="51033" y="1088713"/>
              <a:ext cx="21677720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3600" b="1" spc="409" dirty="0">
                  <a:solidFill>
                    <a:srgbClr val="6DA32E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DOSTĘPNOŚĆ KOMUNIKACYJNA </a:t>
              </a:r>
            </a:p>
            <a:p>
              <a:pPr algn="ctr"/>
              <a:r>
                <a:rPr lang="en-US" sz="3600" b="1" spc="409" dirty="0">
                  <a:solidFill>
                    <a:srgbClr val="6DA32E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I BUDOWA OBWODNICY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06692" y="2895130"/>
              <a:ext cx="20576711" cy="2097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</a:pPr>
              <a:r>
                <a:rPr lang="pl-PL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Istotnym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projektem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infrastrukturalnym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wpływającym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na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atrakcyjność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portu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jest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realizacja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b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</a:br>
              <a:r>
                <a:rPr lang="en-US" sz="2400" b="1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obwodnicy</a:t>
              </a:r>
              <a:r>
                <a:rPr lang="en-US" sz="2400" b="1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400" b="1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Nowego</a:t>
              </a:r>
              <a:r>
                <a:rPr lang="en-US" sz="2400" b="1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400" b="1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Kramska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wraz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z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nowym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przebiegiem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drogi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00" spc="125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wojewódzkiej</a:t>
              </a:r>
              <a:r>
                <a:rPr lang="en-US" sz="2400" spc="125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. </a:t>
              </a:r>
            </a:p>
            <a:p>
              <a:pPr algn="ctr">
                <a:lnSpc>
                  <a:spcPts val="4349"/>
                </a:lnSpc>
              </a:pPr>
              <a:endParaRPr lang="en-US" sz="2799" spc="125" dirty="0">
                <a:solidFill>
                  <a:srgbClr val="33658C"/>
                </a:solidFill>
                <a:latin typeface="Nunito Sans Condensed Light"/>
                <a:ea typeface="Nunito Sans Condensed Light"/>
                <a:cs typeface="Nunito Sans Condensed Light"/>
                <a:sym typeface="Nunito Sans Condensed Light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2198473" y="4130478"/>
            <a:ext cx="6503548" cy="5592774"/>
          </a:xfrm>
          <a:custGeom>
            <a:avLst/>
            <a:gdLst/>
            <a:ahLst/>
            <a:cxnLst/>
            <a:rect l="l" t="t" r="r" b="b"/>
            <a:pathLst>
              <a:path w="7146983" h="6173207">
                <a:moveTo>
                  <a:pt x="0" y="0"/>
                </a:moveTo>
                <a:lnTo>
                  <a:pt x="7146983" y="0"/>
                </a:lnTo>
                <a:lnTo>
                  <a:pt x="7146983" y="6173206"/>
                </a:lnTo>
                <a:lnTo>
                  <a:pt x="0" y="6173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9152467" y="4146387"/>
            <a:ext cx="4479513" cy="5592774"/>
          </a:xfrm>
          <a:custGeom>
            <a:avLst/>
            <a:gdLst/>
            <a:ahLst/>
            <a:cxnLst/>
            <a:rect l="l" t="t" r="r" b="b"/>
            <a:pathLst>
              <a:path w="5191825" h="6173207">
                <a:moveTo>
                  <a:pt x="0" y="0"/>
                </a:moveTo>
                <a:lnTo>
                  <a:pt x="5191825" y="0"/>
                </a:lnTo>
                <a:lnTo>
                  <a:pt x="5191825" y="6173206"/>
                </a:lnTo>
                <a:lnTo>
                  <a:pt x="0" y="6173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F4983C9F-6B1F-5F79-A6AC-6112E4F09FBE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1">
            <a:extLst>
              <a:ext uri="{FF2B5EF4-FFF2-40B4-BE49-F238E27FC236}">
                <a16:creationId xmlns:a16="http://schemas.microsoft.com/office/drawing/2014/main" id="{CD056D17-34A9-4B30-99EB-C7D7D7F7CE43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300095" y="3260278"/>
            <a:ext cx="15687810" cy="363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2"/>
              </a:lnSpc>
            </a:pP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Deklaracjach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korzystania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z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połączeń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6072"/>
              </a:lnSpc>
            </a:pP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Wspólne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działania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promocyjne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6072"/>
              </a:lnSpc>
            </a:pP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Tworzeniu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grup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zakupowych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dla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podróży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służbowych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6072"/>
              </a:lnSpc>
            </a:pP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Współpraca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przy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uruchamianiu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nowych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tras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3908"/>
              </a:lnSpc>
              <a:spcBef>
                <a:spcPct val="0"/>
              </a:spcBef>
            </a:pPr>
            <a:endParaRPr lang="en-US" sz="3300" spc="330" dirty="0">
              <a:solidFill>
                <a:srgbClr val="3F67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095" y="1870844"/>
            <a:ext cx="15735299" cy="687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JAK BIZNES MOŻE POMÓC W ROZWOJU LOTNISKA?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862538A-8B55-F04D-4CA6-B899CABB5148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1">
            <a:extLst>
              <a:ext uri="{FF2B5EF4-FFF2-40B4-BE49-F238E27FC236}">
                <a16:creationId xmlns:a16="http://schemas.microsoft.com/office/drawing/2014/main" id="{AF5518BC-DFAC-B6C8-A680-50D6B4366E1A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8527325" y="1700274"/>
            <a:ext cx="9074875" cy="6950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4"/>
              </a:lnSpc>
            </a:pPr>
            <a:r>
              <a:rPr lang="en-US" sz="2400" b="1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Port </a:t>
            </a:r>
            <a:r>
              <a:rPr lang="en-US" sz="2400" b="1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Lotniczy</a:t>
            </a:r>
            <a:r>
              <a:rPr lang="en-US" sz="2400" b="1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00" b="1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Zielona</a:t>
            </a:r>
            <a:r>
              <a:rPr lang="en-US" sz="2400" b="1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Góra–</a:t>
            </a:r>
            <a:r>
              <a:rPr lang="en-US" sz="2400" b="1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Babimost</a:t>
            </a:r>
            <a:r>
              <a:rPr lang="en-US" sz="2400" b="1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</a:p>
          <a:p>
            <a:pPr algn="ctr">
              <a:lnSpc>
                <a:spcPts val="4204"/>
              </a:lnSpc>
            </a:pP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znajduje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się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w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punkcie</a:t>
            </a:r>
            <a: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zwrotnym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swojego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rozwoju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b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</a:b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którym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kumulują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się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czynniki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infrastrukturalne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instytucjonalne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oraz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rynkowe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tworzące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wyjątkowo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sprzyjające</a:t>
            </a:r>
            <a: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warunki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dla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realizacji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projektów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inwestycyjnych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 </a:t>
            </a:r>
          </a:p>
          <a:p>
            <a:pPr algn="l">
              <a:lnSpc>
                <a:spcPts val="4349"/>
              </a:lnSpc>
            </a:pPr>
            <a:endParaRPr lang="en-US" sz="2400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4204"/>
              </a:lnSpc>
            </a:pP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Dotychczasowa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funkcja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portu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oparta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głównie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na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ograniczonym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ruchu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pasażerskim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nie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odzwierciedla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jego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rzeczywistego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potencjału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operacyjnego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ani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przestrzennego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 </a:t>
            </a:r>
          </a:p>
          <a:p>
            <a:pPr algn="ctr">
              <a:lnSpc>
                <a:spcPts val="4204"/>
              </a:lnSpc>
            </a:pPr>
            <a:endParaRPr lang="en-US" sz="2400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4204"/>
              </a:lnSpc>
            </a:pP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konsekwencji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lotnisko</a:t>
            </a:r>
            <a: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należy</a:t>
            </a:r>
            <a: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postrzegać</a:t>
            </a:r>
            <a: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jako</a:t>
            </a:r>
            <a: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zasób</a:t>
            </a:r>
            <a: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b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</a:br>
            <a: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o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charakterze</a:t>
            </a:r>
            <a:r>
              <a:rPr lang="en-US" sz="2400" b="1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00" b="1" dirty="0" err="1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rozwojowym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którego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wartość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wynika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przede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wszystkim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z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możliwości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jego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00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transformacji</a:t>
            </a:r>
            <a:r>
              <a:rPr lang="en-US" sz="2400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288390" y="2039133"/>
            <a:ext cx="8238935" cy="6797121"/>
          </a:xfrm>
          <a:custGeom>
            <a:avLst/>
            <a:gdLst/>
            <a:ahLst/>
            <a:cxnLst/>
            <a:rect l="l" t="t" r="r" b="b"/>
            <a:pathLst>
              <a:path w="8238935" h="6797121">
                <a:moveTo>
                  <a:pt x="0" y="0"/>
                </a:moveTo>
                <a:lnTo>
                  <a:pt x="8238935" y="0"/>
                </a:lnTo>
                <a:lnTo>
                  <a:pt x="8238935" y="6797121"/>
                </a:lnTo>
                <a:lnTo>
                  <a:pt x="0" y="6797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94D9E23A-C1B4-ADE6-9ED4-84AB4E52D1FF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1">
            <a:extLst>
              <a:ext uri="{FF2B5EF4-FFF2-40B4-BE49-F238E27FC236}">
                <a16:creationId xmlns:a16="http://schemas.microsoft.com/office/drawing/2014/main" id="{F69722B9-A5DA-1E79-7D11-59FF63781228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161982" y="3275037"/>
            <a:ext cx="15687810" cy="441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2"/>
              </a:lnSpc>
            </a:pP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⁠Jakie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kierunki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lotnicze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są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najważniejsze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6072"/>
              </a:lnSpc>
            </a:pP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Jakich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usług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brakuje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6072"/>
              </a:lnSpc>
            </a:pP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Czy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firmy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byłyby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zainteresowane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korzystaniem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z cargo?</a:t>
            </a:r>
          </a:p>
          <a:p>
            <a:pPr algn="ctr">
              <a:lnSpc>
                <a:spcPts val="6072"/>
              </a:lnSpc>
            </a:pP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⁠Jakie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inwestycje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powinny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powstać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przy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lotnisku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6072"/>
              </a:lnSpc>
            </a:pP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•⁠  ⁠Jakie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bariery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ograniczają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korzystanie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z </a:t>
            </a:r>
            <a:r>
              <a:rPr lang="en-US" sz="3300" spc="330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portu</a:t>
            </a:r>
            <a:r>
              <a:rPr lang="en-US" sz="3300" spc="330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?</a:t>
            </a:r>
          </a:p>
          <a:p>
            <a:pPr algn="ctr">
              <a:lnSpc>
                <a:spcPts val="3908"/>
              </a:lnSpc>
              <a:spcBef>
                <a:spcPct val="0"/>
              </a:spcBef>
            </a:pPr>
            <a:endParaRPr lang="en-US" sz="3300" spc="330" dirty="0">
              <a:solidFill>
                <a:srgbClr val="3F67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4735578" y="7237329"/>
            <a:ext cx="2691372" cy="2884901"/>
          </a:xfrm>
          <a:custGeom>
            <a:avLst/>
            <a:gdLst/>
            <a:ahLst/>
            <a:cxnLst/>
            <a:rect l="l" t="t" r="r" b="b"/>
            <a:pathLst>
              <a:path w="2691372" h="2884901">
                <a:moveTo>
                  <a:pt x="0" y="0"/>
                </a:moveTo>
                <a:lnTo>
                  <a:pt x="2691372" y="0"/>
                </a:lnTo>
                <a:lnTo>
                  <a:pt x="2691372" y="2884901"/>
                </a:lnTo>
                <a:lnTo>
                  <a:pt x="0" y="28849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659125" y="1866242"/>
            <a:ext cx="16969750" cy="148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095" b="1" spc="409" dirty="0">
                <a:solidFill>
                  <a:srgbClr val="6DA32E"/>
                </a:solidFill>
                <a:latin typeface="Nunito Sans Condensed Bold"/>
                <a:ea typeface="Nunito Sans Condensed Bold"/>
                <a:cs typeface="Nunito Sans Condensed Bold"/>
                <a:sym typeface="Nunito Sans Condensed Bold"/>
              </a:rPr>
              <a:t> </a:t>
            </a: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JAKIEGO LOTNISKA POTRZEBUJE LUBUSKI BIZNES?</a:t>
            </a:r>
          </a:p>
          <a:p>
            <a:pPr algn="ctr">
              <a:lnSpc>
                <a:spcPts val="5938"/>
              </a:lnSpc>
            </a:pPr>
            <a:endParaRPr lang="en-US" sz="4095" b="1" spc="409" dirty="0">
              <a:solidFill>
                <a:srgbClr val="6DA32E"/>
              </a:solidFill>
              <a:latin typeface="Nunito Sans Condensed Bold"/>
              <a:ea typeface="Nunito Sans Condensed Bold"/>
              <a:cs typeface="Nunito Sans Condensed Bold"/>
              <a:sym typeface="Nunito Sans Condensed Bold"/>
            </a:endParaRP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82111160-7F18-F178-86A9-472458509119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1">
            <a:extLst>
              <a:ext uri="{FF2B5EF4-FFF2-40B4-BE49-F238E27FC236}">
                <a16:creationId xmlns:a16="http://schemas.microsoft.com/office/drawing/2014/main" id="{698A9A28-2448-1C5C-B6B1-761A6172A412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161982" y="3476532"/>
            <a:ext cx="15687810" cy="4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8"/>
              </a:lnSpc>
              <a:spcBef>
                <a:spcPct val="0"/>
              </a:spcBef>
            </a:pP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Rozwój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Portu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Lotniczego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Zielona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Góra–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Babimost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jako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projektu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inwestycyjnego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powinien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być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analizowany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w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kategoriach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b="1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budowy</a:t>
            </a:r>
            <a:r>
              <a:rPr lang="en-US" sz="2695" b="1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695" b="1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zintegrowanego</a:t>
            </a:r>
            <a:r>
              <a:rPr lang="en-US" sz="2695" b="1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695" b="1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aktywa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infrastrukturalno-nieruchomościowego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którego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wartość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wynika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nie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tylko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   </a:t>
            </a:r>
          </a:p>
          <a:p>
            <a:pPr algn="ctr">
              <a:lnSpc>
                <a:spcPts val="3908"/>
              </a:lnSpc>
              <a:spcBef>
                <a:spcPct val="0"/>
              </a:spcBef>
            </a:pP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działalności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operacyjnej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lecz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również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z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potencjału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generowania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długoterminowych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zdywersyfikowanych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strumieni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przychodów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 </a:t>
            </a:r>
          </a:p>
          <a:p>
            <a:pPr algn="ctr">
              <a:lnSpc>
                <a:spcPts val="3908"/>
              </a:lnSpc>
              <a:spcBef>
                <a:spcPct val="0"/>
              </a:spcBef>
            </a:pPr>
            <a:endParaRPr lang="en-US" sz="2695" spc="269" dirty="0">
              <a:solidFill>
                <a:srgbClr val="3F67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908"/>
              </a:lnSpc>
              <a:spcBef>
                <a:spcPct val="0"/>
              </a:spcBef>
            </a:pP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tym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ujęciu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kluczowe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znaczenie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ma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odpowiednie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zaprojektowanie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modelu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inwestycyjnego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uwzględniającego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zarówno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etapowy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charakter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rozwoju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jak  </a:t>
            </a:r>
          </a:p>
          <a:p>
            <a:pPr algn="ctr">
              <a:lnSpc>
                <a:spcPts val="3908"/>
              </a:lnSpc>
              <a:spcBef>
                <a:spcPct val="0"/>
              </a:spcBef>
            </a:pP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możliwość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b="1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elastycznego</a:t>
            </a:r>
            <a:r>
              <a:rPr lang="en-US" sz="2695" b="1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695" b="1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dostosowania</a:t>
            </a:r>
            <a:r>
              <a:rPr lang="en-US" sz="2695" b="1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695" b="1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struktury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b="1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projektu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do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profilu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inwestora</a:t>
            </a:r>
            <a:r>
              <a:rPr lang="en-US" sz="2695" spc="269" dirty="0">
                <a:solidFill>
                  <a:srgbClr val="3F67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95600" y="1661992"/>
            <a:ext cx="12115800" cy="126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MODEL INWESTYCYJNY, STRUKTURA PRZYCHODÓW ORAZ PROFIL RYZYKA</a:t>
            </a:r>
          </a:p>
        </p:txBody>
      </p:sp>
      <p:sp>
        <p:nvSpPr>
          <p:cNvPr id="12" name="Freeform 12"/>
          <p:cNvSpPr/>
          <p:nvPr/>
        </p:nvSpPr>
        <p:spPr>
          <a:xfrm>
            <a:off x="7142017" y="8648700"/>
            <a:ext cx="3830784" cy="1476330"/>
          </a:xfrm>
          <a:custGeom>
            <a:avLst/>
            <a:gdLst/>
            <a:ahLst/>
            <a:cxnLst/>
            <a:rect l="l" t="t" r="r" b="b"/>
            <a:pathLst>
              <a:path w="4392897" h="2190957">
                <a:moveTo>
                  <a:pt x="0" y="0"/>
                </a:moveTo>
                <a:lnTo>
                  <a:pt x="4392897" y="0"/>
                </a:lnTo>
                <a:lnTo>
                  <a:pt x="4392897" y="2190957"/>
                </a:lnTo>
                <a:lnTo>
                  <a:pt x="0" y="21909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CAB73062-1F0B-A183-8ABE-3B563150E4C1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1">
            <a:extLst>
              <a:ext uri="{FF2B5EF4-FFF2-40B4-BE49-F238E27FC236}">
                <a16:creationId xmlns:a16="http://schemas.microsoft.com/office/drawing/2014/main" id="{B0B28ED9-1FDB-D79D-B9C8-A1AB3A69AA8A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7217742" y="7127423"/>
            <a:ext cx="3433746" cy="3021697"/>
          </a:xfrm>
          <a:custGeom>
            <a:avLst/>
            <a:gdLst/>
            <a:ahLst/>
            <a:cxnLst/>
            <a:rect l="l" t="t" r="r" b="b"/>
            <a:pathLst>
              <a:path w="3433746" h="3021697">
                <a:moveTo>
                  <a:pt x="0" y="0"/>
                </a:moveTo>
                <a:lnTo>
                  <a:pt x="3433746" y="0"/>
                </a:lnTo>
                <a:lnTo>
                  <a:pt x="3433746" y="3021697"/>
                </a:lnTo>
                <a:lnTo>
                  <a:pt x="0" y="30216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1081350" y="1970374"/>
            <a:ext cx="16125300" cy="476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8"/>
              </a:lnSpc>
            </a:pPr>
            <a:r>
              <a:rPr lang="en-US" sz="3495" spc="349" dirty="0">
                <a:solidFill>
                  <a:srgbClr val="6DA32E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KLUCZOWĄ PRZEWAGĄ PROJEKTU JEST JEGO</a:t>
            </a:r>
            <a:r>
              <a:rPr lang="en-US" sz="3495" b="1" spc="34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ELASTYCZNOŚĆ.</a:t>
            </a:r>
            <a:r>
              <a:rPr lang="en-US" sz="3495" spc="3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</a:p>
          <a:p>
            <a:pPr algn="ctr">
              <a:lnSpc>
                <a:spcPts val="3908"/>
              </a:lnSpc>
            </a:pPr>
            <a:endParaRPr lang="en-US" sz="3495" spc="34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908"/>
              </a:lnSpc>
            </a:pP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EPZG nie jest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obciążony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ograniczeniami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typowymi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dla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dużych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portów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–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brakiem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slotów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presją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urbanistyczną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czy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wysokimi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kosztami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operacyjnymi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– co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umożliwia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projektowanie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działalności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od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podstaw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i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dostosowanie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jej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do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aktualnych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potrzeb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rynku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 </a:t>
            </a:r>
          </a:p>
          <a:p>
            <a:pPr algn="ctr">
              <a:lnSpc>
                <a:spcPts val="3908"/>
              </a:lnSpc>
            </a:pPr>
            <a:endParaRPr lang="en-US" sz="2695" spc="26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908"/>
              </a:lnSpc>
            </a:pP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praktyce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oznacza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to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możliwość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budowy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modelu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operacyjnego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zoptymalizowanego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pod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konkretnego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inwestora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lub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operatora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a nie </a:t>
            </a:r>
            <a:r>
              <a:rPr lang="en-US" sz="2695" spc="26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odwrotnie</a:t>
            </a:r>
            <a:r>
              <a:rPr lang="en-US" sz="2695" spc="26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0E87D2DE-F92F-B37E-E6A2-5C1208BC574F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1">
            <a:extLst>
              <a:ext uri="{FF2B5EF4-FFF2-40B4-BE49-F238E27FC236}">
                <a16:creationId xmlns:a16="http://schemas.microsoft.com/office/drawing/2014/main" id="{7E409684-2FD7-D9A7-F7A8-396C1723A2C1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992068" y="6959731"/>
            <a:ext cx="2956148" cy="2956148"/>
            <a:chOff x="63500" y="63500"/>
            <a:chExt cx="1130300" cy="1130300"/>
          </a:xfrm>
        </p:grpSpPr>
        <p:sp>
          <p:nvSpPr>
            <p:cNvPr id="11" name="Freeform 11"/>
            <p:cNvSpPr/>
            <p:nvPr/>
          </p:nvSpPr>
          <p:spPr>
            <a:xfrm>
              <a:off x="63500" y="63500"/>
              <a:ext cx="1130300" cy="1130300"/>
            </a:xfrm>
            <a:custGeom>
              <a:avLst/>
              <a:gdLst/>
              <a:ahLst/>
              <a:cxnLst/>
              <a:rect l="l" t="t" r="r" b="b"/>
              <a:pathLst>
                <a:path w="1130300" h="1130300">
                  <a:moveTo>
                    <a:pt x="355600" y="0"/>
                  </a:moveTo>
                  <a:lnTo>
                    <a:pt x="1130300" y="0"/>
                  </a:lnTo>
                  <a:lnTo>
                    <a:pt x="774700" y="1130300"/>
                  </a:lnTo>
                  <a:lnTo>
                    <a:pt x="0" y="1130300"/>
                  </a:lnTo>
                  <a:close/>
                </a:path>
              </a:pathLst>
            </a:custGeom>
            <a:blipFill>
              <a:blip r:embed="rId2"/>
              <a:stretch>
                <a:fillRect l="-39152" t="-5617" r="-10380" b="561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428333" y="6959731"/>
            <a:ext cx="2956148" cy="2956148"/>
            <a:chOff x="63500" y="63500"/>
            <a:chExt cx="1130300" cy="1130300"/>
          </a:xfrm>
        </p:grpSpPr>
        <p:sp>
          <p:nvSpPr>
            <p:cNvPr id="13" name="Freeform 13"/>
            <p:cNvSpPr/>
            <p:nvPr/>
          </p:nvSpPr>
          <p:spPr>
            <a:xfrm>
              <a:off x="63500" y="63500"/>
              <a:ext cx="1130300" cy="1130300"/>
            </a:xfrm>
            <a:custGeom>
              <a:avLst/>
              <a:gdLst/>
              <a:ahLst/>
              <a:cxnLst/>
              <a:rect l="l" t="t" r="r" b="b"/>
              <a:pathLst>
                <a:path w="1130300" h="1130300">
                  <a:moveTo>
                    <a:pt x="355600" y="0"/>
                  </a:moveTo>
                  <a:lnTo>
                    <a:pt x="1130300" y="0"/>
                  </a:lnTo>
                  <a:lnTo>
                    <a:pt x="774700" y="1130300"/>
                  </a:lnTo>
                  <a:lnTo>
                    <a:pt x="0" y="1130300"/>
                  </a:lnTo>
                  <a:close/>
                </a:path>
              </a:pathLst>
            </a:custGeom>
            <a:blipFill>
              <a:blip r:embed="rId3"/>
              <a:stretch>
                <a:fillRect l="-55617" t="-5617" r="-44382" b="561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856131" y="6959731"/>
            <a:ext cx="2956148" cy="2956148"/>
            <a:chOff x="63500" y="63500"/>
            <a:chExt cx="1130300" cy="1130300"/>
          </a:xfrm>
        </p:grpSpPr>
        <p:sp>
          <p:nvSpPr>
            <p:cNvPr id="15" name="Freeform 15"/>
            <p:cNvSpPr/>
            <p:nvPr/>
          </p:nvSpPr>
          <p:spPr>
            <a:xfrm>
              <a:off x="63500" y="63500"/>
              <a:ext cx="1130300" cy="1130300"/>
            </a:xfrm>
            <a:custGeom>
              <a:avLst/>
              <a:gdLst/>
              <a:ahLst/>
              <a:cxnLst/>
              <a:rect l="l" t="t" r="r" b="b"/>
              <a:pathLst>
                <a:path w="1130300" h="1130300">
                  <a:moveTo>
                    <a:pt x="355600" y="0"/>
                  </a:moveTo>
                  <a:lnTo>
                    <a:pt x="1130300" y="0"/>
                  </a:lnTo>
                  <a:lnTo>
                    <a:pt x="774700" y="1130300"/>
                  </a:lnTo>
                  <a:lnTo>
                    <a:pt x="0" y="1130300"/>
                  </a:lnTo>
                  <a:close/>
                </a:path>
              </a:pathLst>
            </a:custGeom>
            <a:blipFill>
              <a:blip r:embed="rId4"/>
              <a:stretch>
                <a:fillRect l="-22284" t="-5617" r="-11048" b="561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33438" y="1739250"/>
            <a:ext cx="14397137" cy="126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95" spc="40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ZINTEGROWANY MODEL ROZWOJU DZIAŁALNOŚCI LOTNICZEJ I LOGISTYCZNEJ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7908" y="3465069"/>
            <a:ext cx="16872184" cy="309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3"/>
              </a:lnSpc>
              <a:spcBef>
                <a:spcPct val="0"/>
              </a:spcBef>
            </a:pP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Rozwój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Portu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Lotniczego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Zielona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Góra–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Babimost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należy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postrzegać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jako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proces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budowy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wielofunkcyjnego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ekosystemu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operacyjnego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w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którym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poszczególne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segmenty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działalności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takie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jak: </a:t>
            </a:r>
            <a:r>
              <a:rPr lang="en-US" sz="2395" b="1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cargo, General Aviation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oraz</a:t>
            </a:r>
            <a:r>
              <a:rPr lang="en-US" sz="2395" b="1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MRO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– nie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funkcjonują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w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izolacji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lecz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wzajemnie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się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uzupełniają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b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</a:b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wzmacniają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 </a:t>
            </a:r>
          </a:p>
          <a:p>
            <a:pPr algn="ctr">
              <a:lnSpc>
                <a:spcPts val="3473"/>
              </a:lnSpc>
              <a:spcBef>
                <a:spcPct val="0"/>
              </a:spcBef>
            </a:pPr>
            <a:endParaRPr lang="en-US" sz="2395" spc="23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473"/>
              </a:lnSpc>
              <a:spcBef>
                <a:spcPct val="0"/>
              </a:spcBef>
            </a:pP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Taka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struktura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pozwala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na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dywersyfikację</a:t>
            </a:r>
            <a:r>
              <a:rPr lang="en-US" sz="2395" b="1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źródeł</a:t>
            </a:r>
            <a:r>
              <a:rPr lang="en-US" sz="2395" b="1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przychodów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,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ograniczenie</a:t>
            </a:r>
            <a:r>
              <a:rPr lang="en-US" sz="2395" b="1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ryzyka</a:t>
            </a:r>
            <a:r>
              <a:rPr lang="en-US" sz="2395" b="1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rynkowego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oraz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zwiększenie</a:t>
            </a:r>
            <a:r>
              <a:rPr lang="en-US" sz="2395" b="1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stabilności</a:t>
            </a:r>
            <a:r>
              <a:rPr lang="en-US" sz="2395" b="1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finansowej</a:t>
            </a:r>
            <a:r>
              <a:rPr lang="en-US" sz="2395" b="1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395" b="1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projektu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w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długim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horyzoncie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czasowym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1242C3F5-E385-3266-A818-50A68432843D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11">
            <a:extLst>
              <a:ext uri="{FF2B5EF4-FFF2-40B4-BE49-F238E27FC236}">
                <a16:creationId xmlns:a16="http://schemas.microsoft.com/office/drawing/2014/main" id="{B544731D-DF5F-5B8C-B29B-BFF1B3AED7D4}"/>
              </a:ext>
            </a:extLst>
          </p:cNvPr>
          <p:cNvSpPr/>
          <p:nvPr/>
        </p:nvSpPr>
        <p:spPr>
          <a:xfrm>
            <a:off x="1714929" y="342900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414281" y="4240582"/>
            <a:ext cx="7974154" cy="4555235"/>
          </a:xfrm>
          <a:custGeom>
            <a:avLst/>
            <a:gdLst/>
            <a:ahLst/>
            <a:cxnLst/>
            <a:rect l="l" t="t" r="r" b="b"/>
            <a:pathLst>
              <a:path w="7974154" h="4555235">
                <a:moveTo>
                  <a:pt x="0" y="0"/>
                </a:moveTo>
                <a:lnTo>
                  <a:pt x="7974154" y="0"/>
                </a:lnTo>
                <a:lnTo>
                  <a:pt x="7974154" y="4555236"/>
                </a:lnTo>
                <a:lnTo>
                  <a:pt x="0" y="455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 rot="5400000">
            <a:off x="10891121" y="2157076"/>
            <a:ext cx="4533813" cy="8435001"/>
          </a:xfrm>
          <a:custGeom>
            <a:avLst/>
            <a:gdLst/>
            <a:ahLst/>
            <a:cxnLst/>
            <a:rect l="l" t="t" r="r" b="b"/>
            <a:pathLst>
              <a:path w="4533813" h="8435001">
                <a:moveTo>
                  <a:pt x="0" y="0"/>
                </a:moveTo>
                <a:lnTo>
                  <a:pt x="4533813" y="0"/>
                </a:lnTo>
                <a:lnTo>
                  <a:pt x="4533813" y="8435001"/>
                </a:lnTo>
                <a:lnTo>
                  <a:pt x="0" y="8435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918067" y="1757196"/>
            <a:ext cx="16044919" cy="687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TERENY INWESTYCYJNE I POTENCJAŁ ZABUDOWY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1" y="2953875"/>
            <a:ext cx="6667500" cy="1157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33658C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219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Tereny</a:t>
            </a:r>
            <a:r>
              <a:rPr lang="en-US" sz="219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inwestycyjne</a:t>
            </a:r>
            <a:r>
              <a:rPr lang="en-US" sz="219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na</a:t>
            </a:r>
            <a:r>
              <a:rPr lang="en-US" sz="219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terenie</a:t>
            </a:r>
            <a:r>
              <a:rPr lang="en-US" sz="219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lotniska</a:t>
            </a:r>
            <a:r>
              <a:rPr lang="en-US" sz="219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(</a:t>
            </a:r>
            <a:r>
              <a:rPr lang="en-US" sz="219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zaznaczone</a:t>
            </a:r>
            <a:r>
              <a:rPr lang="en-US" sz="219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żółtym</a:t>
            </a:r>
            <a:r>
              <a:rPr lang="en-US" sz="219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kolorem</a:t>
            </a:r>
            <a:r>
              <a:rPr lang="en-US" sz="219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05887" y="3238500"/>
            <a:ext cx="8435001" cy="117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Tereny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inwestycyjne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poza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terenem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lotniska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(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Działki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należące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do 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Województwa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lubuskiego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- 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kolor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199" spc="-92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pomarańczowy</a:t>
            </a:r>
            <a:r>
              <a:rPr lang="en-US" sz="2199" spc="-9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)</a:t>
            </a:r>
          </a:p>
          <a:p>
            <a:pPr algn="ctr">
              <a:lnSpc>
                <a:spcPts val="3079"/>
              </a:lnSpc>
            </a:pPr>
            <a:endParaRPr lang="en-US" sz="2199" spc="-92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96426F0-2602-4049-1E22-9A3F223CF7A6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1">
            <a:extLst>
              <a:ext uri="{FF2B5EF4-FFF2-40B4-BE49-F238E27FC236}">
                <a16:creationId xmlns:a16="http://schemas.microsoft.com/office/drawing/2014/main" id="{7C0507E4-CF80-F44F-9565-FD193C9AD049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D.Potrubacz\Pulpit\Rysunek1.jpg">
            <a:extLst>
              <a:ext uri="{FF2B5EF4-FFF2-40B4-BE49-F238E27FC236}">
                <a16:creationId xmlns:a16="http://schemas.microsoft.com/office/drawing/2014/main" id="{3A5C5635-1F3A-1286-8AA6-B1D3516A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47700"/>
            <a:ext cx="16641557" cy="934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/>
          <p:nvPr/>
        </p:nvSpPr>
        <p:spPr>
          <a:xfrm>
            <a:off x="5142106" y="933450"/>
            <a:ext cx="8392717" cy="144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095" b="1" spc="40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ZAPRASZAMY DO KONTAKTU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0600" y="3467100"/>
            <a:ext cx="6912851" cy="3268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Lotnisko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Zielona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Góra -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Babimost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Sp. z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o.o.</a:t>
            </a:r>
            <a:endParaRPr lang="en-US" sz="2299" b="1" spc="103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219"/>
              </a:lnSpc>
            </a:pP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ul. T.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Olbrychta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10</a:t>
            </a:r>
          </a:p>
          <a:p>
            <a:pPr algn="ctr">
              <a:lnSpc>
                <a:spcPts val="3219"/>
              </a:lnSpc>
            </a:pP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65-823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Zielona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Góra</a:t>
            </a:r>
          </a:p>
          <a:p>
            <a:pPr algn="ctr">
              <a:lnSpc>
                <a:spcPts val="3219"/>
              </a:lnSpc>
            </a:pP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Tel: +48 537 026 574</a:t>
            </a:r>
          </a:p>
          <a:p>
            <a:pPr algn="ctr">
              <a:lnSpc>
                <a:spcPts val="3219"/>
              </a:lnSpc>
            </a:pP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E-mail: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babimost@airport.lubuskie.pl</a:t>
            </a:r>
            <a:endParaRPr lang="en-US" sz="2299" b="1" spc="103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219"/>
              </a:lnSpc>
            </a:pPr>
            <a:endParaRPr lang="en-US" sz="2299" b="1" spc="103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219"/>
              </a:lnSpc>
            </a:pP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www.airport.lubuskie.pl</a:t>
            </a:r>
            <a:endParaRPr lang="en-US" sz="2299" b="1" spc="103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219"/>
              </a:lnSpc>
            </a:pPr>
            <a:endParaRPr lang="en-US" sz="2299" spc="103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677400" y="3467099"/>
            <a:ext cx="7138988" cy="3679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Urząd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Marszałkowski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Województwa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Lubuskiego</a:t>
            </a:r>
            <a:endParaRPr lang="en-US" sz="2299" b="1" spc="103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219"/>
              </a:lnSpc>
            </a:pP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ul.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Podgórna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7</a:t>
            </a:r>
          </a:p>
          <a:p>
            <a:pPr algn="ctr">
              <a:lnSpc>
                <a:spcPts val="3219"/>
              </a:lnSpc>
            </a:pP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65-057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Zielona</a:t>
            </a: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Góra</a:t>
            </a:r>
          </a:p>
          <a:p>
            <a:pPr algn="ctr">
              <a:lnSpc>
                <a:spcPts val="3219"/>
              </a:lnSpc>
            </a:pP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Tel: +48 68 456 54 45/57 84</a:t>
            </a:r>
          </a:p>
          <a:p>
            <a:pPr algn="ctr">
              <a:lnSpc>
                <a:spcPts val="3219"/>
              </a:lnSpc>
            </a:pPr>
            <a:r>
              <a:rPr lang="en-US" sz="2299" b="1" spc="103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E-mail: </a:t>
            </a: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kancelaria.ogolna@lubuskie.pl</a:t>
            </a:r>
            <a:endParaRPr lang="en-US" sz="2299" b="1" spc="103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219"/>
              </a:lnSpc>
            </a:pPr>
            <a:endParaRPr lang="en-US" sz="2299" b="1" spc="103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219"/>
              </a:lnSpc>
            </a:pPr>
            <a:r>
              <a:rPr lang="en-US" sz="2299" b="1" spc="103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www.lubuskie.pl</a:t>
            </a:r>
            <a:endParaRPr lang="en-US" sz="2299" b="1" spc="103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219"/>
              </a:lnSpc>
            </a:pPr>
            <a:endParaRPr lang="en-US" sz="2299" spc="103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133600" y="6647180"/>
            <a:ext cx="3904514" cy="1238742"/>
          </a:xfrm>
          <a:custGeom>
            <a:avLst/>
            <a:gdLst/>
            <a:ahLst/>
            <a:cxnLst/>
            <a:rect l="l" t="t" r="r" b="b"/>
            <a:pathLst>
              <a:path w="3904514" h="1238742">
                <a:moveTo>
                  <a:pt x="0" y="0"/>
                </a:moveTo>
                <a:lnTo>
                  <a:pt x="3904515" y="0"/>
                </a:lnTo>
                <a:lnTo>
                  <a:pt x="3904515" y="1238742"/>
                </a:lnTo>
                <a:lnTo>
                  <a:pt x="0" y="123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16" name="Picture 4" descr="C:\Documents and Settings\D.Potrubacz\Pulpit\Rysunek1.jpg">
            <a:extLst>
              <a:ext uri="{FF2B5EF4-FFF2-40B4-BE49-F238E27FC236}">
                <a16:creationId xmlns:a16="http://schemas.microsoft.com/office/drawing/2014/main" id="{714CD3AA-7DCA-3168-52D5-E700D3D3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8822" y="293671"/>
            <a:ext cx="2965862" cy="81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609600" y="1832379"/>
            <a:ext cx="5105295" cy="7293279"/>
          </a:xfrm>
          <a:custGeom>
            <a:avLst/>
            <a:gdLst/>
            <a:ahLst/>
            <a:cxnLst/>
            <a:rect l="l" t="t" r="r" b="b"/>
            <a:pathLst>
              <a:path w="5105295" h="7293279">
                <a:moveTo>
                  <a:pt x="0" y="0"/>
                </a:moveTo>
                <a:lnTo>
                  <a:pt x="5105296" y="0"/>
                </a:lnTo>
                <a:lnTo>
                  <a:pt x="5105296" y="7293279"/>
                </a:lnTo>
                <a:lnTo>
                  <a:pt x="0" y="729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7023217" y="1649635"/>
            <a:ext cx="9651792" cy="544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995" b="1" spc="29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WYMIERNY WPŁYW LOTNICTWA NA EUROPEJSKĄ GOSPODARKĘ MOŻNA PODZIELIĆ NA KILKA POZIOMÓW:</a:t>
            </a:r>
          </a:p>
          <a:p>
            <a:pPr algn="ctr">
              <a:lnSpc>
                <a:spcPts val="3183"/>
              </a:lnSpc>
              <a:spcBef>
                <a:spcPct val="0"/>
              </a:spcBef>
            </a:pPr>
            <a:endParaRPr lang="en-US" sz="2995" b="1" spc="299" dirty="0">
              <a:solidFill>
                <a:srgbClr val="6DA32E"/>
              </a:solidFill>
              <a:latin typeface="Arial" panose="020B0604020202020204" pitchFamily="34" charset="0"/>
              <a:ea typeface="Nunito Sans Condensed Bold"/>
              <a:cs typeface="Arial" panose="020B0604020202020204" pitchFamily="34" charset="0"/>
              <a:sym typeface="Nunito Sans Condensed Bold"/>
            </a:endParaRPr>
          </a:p>
          <a:p>
            <a:pPr algn="ctr">
              <a:lnSpc>
                <a:spcPts val="3183"/>
              </a:lnSpc>
              <a:spcBef>
                <a:spcPct val="0"/>
              </a:spcBef>
            </a:pPr>
            <a:r>
              <a:rPr lang="en-US" sz="2195" b="1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Wpływ</a:t>
            </a:r>
            <a:r>
              <a:rPr lang="en-US" sz="2195" b="1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195" b="1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bezpośredni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– 280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mld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dolarów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(np.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działalność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linii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lotniczych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,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lotnisk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, firm handlingowych);</a:t>
            </a:r>
          </a:p>
          <a:p>
            <a:pPr algn="ctr">
              <a:lnSpc>
                <a:spcPts val="3183"/>
              </a:lnSpc>
              <a:spcBef>
                <a:spcPct val="0"/>
              </a:spcBef>
            </a:pPr>
            <a:r>
              <a:rPr lang="en-US" sz="2195" b="1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Wpływ</a:t>
            </a:r>
            <a:r>
              <a:rPr lang="en-US" sz="2195" b="1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195" b="1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pośredni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– 330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mld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dolarów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(np.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łańcuchy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dostaw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b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</a:b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i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usługi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wspierające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);</a:t>
            </a:r>
          </a:p>
          <a:p>
            <a:pPr algn="ctr">
              <a:lnSpc>
                <a:spcPts val="3183"/>
              </a:lnSpc>
              <a:spcBef>
                <a:spcPct val="0"/>
              </a:spcBef>
            </a:pPr>
            <a:r>
              <a:rPr lang="en-US" sz="2195" b="1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Wpływ</a:t>
            </a:r>
            <a:r>
              <a:rPr lang="en-US" sz="2195" b="1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195" b="1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indukowany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– 230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mld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dolarów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(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wydatki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pracowników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sektora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w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gospodarce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ogólnej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);</a:t>
            </a:r>
          </a:p>
          <a:p>
            <a:pPr algn="ctr">
              <a:lnSpc>
                <a:spcPts val="3183"/>
              </a:lnSpc>
              <a:spcBef>
                <a:spcPct val="0"/>
              </a:spcBef>
            </a:pPr>
            <a:r>
              <a:rPr lang="en-US" sz="2195" b="1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Wpływ</a:t>
            </a:r>
            <a:r>
              <a:rPr lang="en-US" sz="2195" b="1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195" b="1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katalityczny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– 370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mld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dolarów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(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przede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wszystkim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związany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z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turystyką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,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której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rozwój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jest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ściśle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powiązany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</a:p>
          <a:p>
            <a:pPr algn="ctr">
              <a:lnSpc>
                <a:spcPts val="3183"/>
              </a:lnSpc>
              <a:spcBef>
                <a:spcPct val="0"/>
              </a:spcBef>
            </a:pP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z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dostępnością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połączeń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195" spc="21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lotniczych</a:t>
            </a:r>
            <a:r>
              <a:rPr lang="en-US" sz="2195" spc="21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16722" y="7893622"/>
            <a:ext cx="11264783" cy="1653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Wpływ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katalityczny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(ang. catalytic impact) to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pośredni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wpływ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inwestycji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,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projektu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lub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infrastruktury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na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rozwój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gospodarczy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,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społeczny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lub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przestrzenny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,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wykraczający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poza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bezpośrednie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efekty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jej</a:t>
            </a:r>
            <a:r>
              <a:rPr lang="en-US" sz="2295" b="1" spc="22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295" b="1" spc="22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funkcjonowania</a:t>
            </a:r>
            <a:endParaRPr lang="en-US" sz="2295" b="1" spc="229" dirty="0">
              <a:solidFill>
                <a:srgbClr val="33658C"/>
              </a:solidFill>
              <a:latin typeface="Arial" panose="020B0604020202020204" pitchFamily="34" charset="0"/>
              <a:ea typeface="Nunito Sans Condensed Bold"/>
              <a:cs typeface="Arial" panose="020B0604020202020204" pitchFamily="34" charset="0"/>
              <a:sym typeface="Nunito Sans Condensed Bold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7F88045-138E-2E2D-B20E-D56E3127C167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1AF3B039-2DD0-905D-E878-300B84235CC2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381000" y="1864507"/>
            <a:ext cx="5105295" cy="7293279"/>
          </a:xfrm>
          <a:custGeom>
            <a:avLst/>
            <a:gdLst/>
            <a:ahLst/>
            <a:cxnLst/>
            <a:rect l="l" t="t" r="r" b="b"/>
            <a:pathLst>
              <a:path w="5105295" h="7293279">
                <a:moveTo>
                  <a:pt x="0" y="0"/>
                </a:moveTo>
                <a:lnTo>
                  <a:pt x="5105296" y="0"/>
                </a:lnTo>
                <a:lnTo>
                  <a:pt x="5105296" y="7293279"/>
                </a:lnTo>
                <a:lnTo>
                  <a:pt x="0" y="729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5791200" y="3389022"/>
            <a:ext cx="11841784" cy="6276145"/>
          </a:xfrm>
          <a:custGeom>
            <a:avLst/>
            <a:gdLst/>
            <a:ahLst/>
            <a:cxnLst/>
            <a:rect l="l" t="t" r="r" b="b"/>
            <a:pathLst>
              <a:path w="11841784" h="6276145">
                <a:moveTo>
                  <a:pt x="0" y="0"/>
                </a:moveTo>
                <a:lnTo>
                  <a:pt x="11841783" y="0"/>
                </a:lnTo>
                <a:lnTo>
                  <a:pt x="11841783" y="6276145"/>
                </a:lnTo>
                <a:lnTo>
                  <a:pt x="0" y="62761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6858000" y="1801654"/>
            <a:ext cx="9906000" cy="968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32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WPŁYW LOTNICTWA NA GOSPODARKĘ </a:t>
            </a:r>
          </a:p>
          <a:p>
            <a:pPr algn="ctr"/>
            <a:r>
              <a:rPr lang="en-US" sz="3000" b="1" spc="32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EUROPEJSKĄ W 2019 R. ORAZ W 2023 R</a:t>
            </a:r>
            <a:r>
              <a:rPr lang="en-US" sz="3295" b="1" spc="32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.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41156E40-E242-AFF3-E97E-711FD18D490A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0C8F834-EFBE-8C77-B102-507BE4406012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679156" y="1869389"/>
            <a:ext cx="5105295" cy="7293279"/>
          </a:xfrm>
          <a:custGeom>
            <a:avLst/>
            <a:gdLst/>
            <a:ahLst/>
            <a:cxnLst/>
            <a:rect l="l" t="t" r="r" b="b"/>
            <a:pathLst>
              <a:path w="5105295" h="7293279">
                <a:moveTo>
                  <a:pt x="0" y="0"/>
                </a:moveTo>
                <a:lnTo>
                  <a:pt x="5105296" y="0"/>
                </a:lnTo>
                <a:lnTo>
                  <a:pt x="5105296" y="7293279"/>
                </a:lnTo>
                <a:lnTo>
                  <a:pt x="0" y="729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7239000" y="3426300"/>
            <a:ext cx="9437411" cy="6628198"/>
          </a:xfrm>
          <a:custGeom>
            <a:avLst/>
            <a:gdLst/>
            <a:ahLst/>
            <a:cxnLst/>
            <a:rect l="l" t="t" r="r" b="b"/>
            <a:pathLst>
              <a:path w="9900459" h="7041701">
                <a:moveTo>
                  <a:pt x="0" y="0"/>
                </a:moveTo>
                <a:lnTo>
                  <a:pt x="9900458" y="0"/>
                </a:lnTo>
                <a:lnTo>
                  <a:pt x="9900458" y="7041701"/>
                </a:lnTo>
                <a:lnTo>
                  <a:pt x="0" y="70417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6781801" y="1701807"/>
            <a:ext cx="989461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32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LICZBA PASAŻERÓW W LATACH 2007–2023 ORAZ PROGNOZA LICZBY PASAŻERÓW NA OKRES 2024–2040 WG ULC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1A084870-4059-1332-976B-99CC1CBB929A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06442852-AF73-2EFE-5A42-5962BA8EB3FB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 rot="5400000">
            <a:off x="7256073" y="6918190"/>
            <a:ext cx="3138771" cy="2503170"/>
          </a:xfrm>
          <a:custGeom>
            <a:avLst/>
            <a:gdLst/>
            <a:ahLst/>
            <a:cxnLst/>
            <a:rect l="l" t="t" r="r" b="b"/>
            <a:pathLst>
              <a:path w="3138771" h="2503170">
                <a:moveTo>
                  <a:pt x="0" y="0"/>
                </a:moveTo>
                <a:lnTo>
                  <a:pt x="3138772" y="0"/>
                </a:lnTo>
                <a:lnTo>
                  <a:pt x="3138772" y="2503170"/>
                </a:lnTo>
                <a:lnTo>
                  <a:pt x="0" y="2503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3733800" y="1945616"/>
            <a:ext cx="9972207" cy="447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  <a:spcBef>
                <a:spcPct val="0"/>
              </a:spcBef>
            </a:pP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⁠KAŻDA NOWA TRASA LOTNICZA TO NIE TYLKO PASAŻEROWIE, ALE TAKŻE WIĘKSZA DOSTĘPNOŚĆ REGIONU DLA INWESTORÓW, KLIENTÓW </a:t>
            </a:r>
            <a:b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</a:br>
            <a:r>
              <a:rPr lang="en-US" sz="4095" b="1" spc="409" dirty="0">
                <a:solidFill>
                  <a:srgbClr val="6DA32E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I PRACOWNIKÓW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AA804DB1-D106-4980-ACAB-7EB1695F2B08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400E5883-1C10-CA9B-4825-CF49D9130B95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685800" y="1562194"/>
            <a:ext cx="15901919" cy="8489263"/>
            <a:chOff x="1999" y="1412782"/>
            <a:chExt cx="21202559" cy="11319019"/>
          </a:xfrm>
        </p:grpSpPr>
        <p:sp>
          <p:nvSpPr>
            <p:cNvPr id="10" name="TextBox 10"/>
            <p:cNvSpPr txBox="1"/>
            <p:nvPr/>
          </p:nvSpPr>
          <p:spPr>
            <a:xfrm>
              <a:off x="1999" y="1412782"/>
              <a:ext cx="21202559" cy="1680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095" b="1" spc="409" dirty="0">
                  <a:solidFill>
                    <a:srgbClr val="6DA32E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ROZWÓJ POŁĄCZEŃ PASAŻERSKICH </a:t>
              </a:r>
            </a:p>
            <a:p>
              <a:pPr algn="ctr"/>
              <a:r>
                <a:rPr lang="en-US" sz="4095" b="1" spc="409" dirty="0">
                  <a:solidFill>
                    <a:srgbClr val="6DA32E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A KONKURENCYJNOŚĆ FIRM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5199" y="3661796"/>
              <a:ext cx="15236627" cy="9070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Dla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eksporterów</a:t>
              </a:r>
              <a:endParaRPr lang="en-US" sz="2399" spc="107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  <a:p>
              <a:pPr algn="l">
                <a:lnSpc>
                  <a:spcPts val="3479"/>
                </a:lnSpc>
              </a:pPr>
              <a:endParaRPr lang="en-US" sz="2399" spc="107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  <a:p>
              <a:pPr algn="l">
                <a:lnSpc>
                  <a:spcPts val="3479"/>
                </a:lnSpc>
              </a:pP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•⁠  ⁠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szybszy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dostęp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do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klientów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,</a:t>
              </a:r>
            </a:p>
            <a:p>
              <a:pPr algn="l">
                <a:lnSpc>
                  <a:spcPts val="3479"/>
                </a:lnSpc>
              </a:pP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•⁠  ⁠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łatwiejsze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organizowanie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spotkań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handlowych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,</a:t>
              </a:r>
            </a:p>
            <a:p>
              <a:pPr algn="l">
                <a:lnSpc>
                  <a:spcPts val="3479"/>
                </a:lnSpc>
              </a:pP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•⁠  ⁠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możliwość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obsługi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zagranicznych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kontrahentów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.</a:t>
              </a:r>
            </a:p>
            <a:p>
              <a:pPr algn="l">
                <a:lnSpc>
                  <a:spcPts val="3479"/>
                </a:lnSpc>
              </a:pPr>
              <a:endParaRPr lang="en-US" sz="2399" spc="107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  <a:p>
              <a:pPr algn="l">
                <a:lnSpc>
                  <a:spcPts val="3479"/>
                </a:lnSpc>
              </a:pP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Dla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firm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produkcyjnych</a:t>
              </a:r>
              <a:endParaRPr lang="en-US" sz="2399" spc="107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  <a:p>
              <a:pPr algn="l">
                <a:lnSpc>
                  <a:spcPts val="3479"/>
                </a:lnSpc>
              </a:pPr>
              <a:endParaRPr lang="en-US" sz="2399" spc="107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  <a:p>
              <a:pPr algn="l">
                <a:lnSpc>
                  <a:spcPts val="3479"/>
                </a:lnSpc>
              </a:pP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•⁠  ⁠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mobilność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kadry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zarządzającej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,</a:t>
              </a:r>
            </a:p>
            <a:p>
              <a:pPr algn="l">
                <a:lnSpc>
                  <a:spcPts val="3479"/>
                </a:lnSpc>
              </a:pP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•⁠  ⁠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łatwiejszy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dostęp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do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specjalistów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,</a:t>
              </a:r>
            </a:p>
            <a:p>
              <a:pPr algn="l">
                <a:lnSpc>
                  <a:spcPts val="3479"/>
                </a:lnSpc>
              </a:pP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•⁠  ⁠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większa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atrakcyjność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dla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inwestorów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2399" spc="107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zagranicznych</a:t>
              </a:r>
              <a:r>
                <a:rPr lang="en-US" sz="2399" spc="107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.</a:t>
              </a:r>
            </a:p>
            <a:p>
              <a:pPr algn="l">
                <a:lnSpc>
                  <a:spcPts val="3479"/>
                </a:lnSpc>
              </a:pPr>
              <a:endParaRPr lang="en-US" sz="2399" spc="107" dirty="0">
                <a:solidFill>
                  <a:srgbClr val="33658C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algn="l">
                <a:lnSpc>
                  <a:spcPts val="3479"/>
                </a:lnSpc>
              </a:pPr>
              <a:endParaRPr lang="en-US" sz="2399" spc="107" dirty="0">
                <a:solidFill>
                  <a:srgbClr val="33658C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algn="l">
                <a:lnSpc>
                  <a:spcPts val="3624"/>
                </a:lnSpc>
              </a:pPr>
              <a:endParaRPr lang="en-US" sz="2399" spc="107" dirty="0">
                <a:solidFill>
                  <a:srgbClr val="33658C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algn="l">
                <a:lnSpc>
                  <a:spcPts val="4349"/>
                </a:lnSpc>
              </a:pPr>
              <a:endParaRPr lang="en-US" sz="2399" spc="107" dirty="0">
                <a:solidFill>
                  <a:srgbClr val="33658C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9753600" y="4610100"/>
            <a:ext cx="7273677" cy="220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Dla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sektora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IT i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usług</a:t>
            </a:r>
            <a:endParaRPr lang="en-US" sz="2395" spc="23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3473"/>
              </a:lnSpc>
              <a:spcBef>
                <a:spcPct val="0"/>
              </a:spcBef>
            </a:pPr>
            <a:endParaRPr lang="en-US" sz="2395" spc="239" dirty="0">
              <a:solidFill>
                <a:srgbClr val="33658C"/>
              </a:solidFill>
              <a:latin typeface="Arial" panose="020B0604020202020204" pitchFamily="34" charset="0"/>
              <a:ea typeface="Nunito Sans Condensed"/>
              <a:cs typeface="Arial" panose="020B0604020202020204" pitchFamily="34" charset="0"/>
              <a:sym typeface="Nunito Sans Condensed"/>
            </a:endParaRP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•⁠ ⁠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możliwość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szybkich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podróży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biznesowych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,</a:t>
            </a: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•⁠ ⁠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przyciąganie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wykwalifikowanych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 </a:t>
            </a:r>
            <a:r>
              <a:rPr lang="en-US" sz="2395" spc="23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pracowników</a:t>
            </a:r>
            <a:r>
              <a:rPr lang="en-US" sz="2395" spc="239" dirty="0">
                <a:solidFill>
                  <a:srgbClr val="33658C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rPr>
              <a:t>.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3401E8D-CA9E-BF15-658E-82FF5DF28F6D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1">
            <a:extLst>
              <a:ext uri="{FF2B5EF4-FFF2-40B4-BE49-F238E27FC236}">
                <a16:creationId xmlns:a16="http://schemas.microsoft.com/office/drawing/2014/main" id="{EDA0CBE2-E66E-9AFC-5AF4-C9AB6032E626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639641" y="1708784"/>
            <a:ext cx="15901919" cy="8656121"/>
            <a:chOff x="0" y="1258465"/>
            <a:chExt cx="21202559" cy="1154149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58465"/>
              <a:ext cx="21202559" cy="916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38"/>
                </a:lnSpc>
              </a:pPr>
              <a:r>
                <a:rPr lang="en-US" sz="4095" b="1" spc="409" dirty="0">
                  <a:solidFill>
                    <a:srgbClr val="6DA32E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PRZEWAGA CZASOWA – KONKRETNY ARGUMENT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54393"/>
              <a:ext cx="11439118" cy="10345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</a:pPr>
              <a:endParaRPr dirty="0"/>
            </a:p>
            <a:p>
              <a:pPr algn="l">
                <a:lnSpc>
                  <a:spcPts val="3624"/>
                </a:lnSpc>
              </a:pPr>
              <a:endParaRPr dirty="0"/>
            </a:p>
            <a:p>
              <a:pPr algn="l">
                <a:lnSpc>
                  <a:spcPts val="3624"/>
                </a:lnSpc>
              </a:pPr>
              <a:endParaRPr dirty="0"/>
            </a:p>
            <a:p>
              <a:pPr algn="l">
                <a:lnSpc>
                  <a:spcPts val="3769"/>
                </a:lnSpc>
              </a:pPr>
              <a:endParaRPr dirty="0"/>
            </a:p>
            <a:p>
              <a:pPr algn="l">
                <a:lnSpc>
                  <a:spcPts val="3769"/>
                </a:lnSpc>
              </a:pPr>
              <a:endParaRPr dirty="0"/>
            </a:p>
            <a:p>
              <a:pPr algn="l">
                <a:lnSpc>
                  <a:spcPts val="3769"/>
                </a:lnSpc>
              </a:pPr>
              <a:endParaRPr dirty="0"/>
            </a:p>
            <a:p>
              <a:pPr algn="l">
                <a:lnSpc>
                  <a:spcPts val="3769"/>
                </a:lnSpc>
              </a:pPr>
              <a:endParaRPr dirty="0"/>
            </a:p>
            <a:p>
              <a:pPr algn="l">
                <a:lnSpc>
                  <a:spcPts val="3769"/>
                </a:lnSpc>
              </a:pPr>
              <a:endParaRPr dirty="0"/>
            </a:p>
            <a:p>
              <a:pPr algn="l">
                <a:lnSpc>
                  <a:spcPts val="3769"/>
                </a:lnSpc>
              </a:pPr>
              <a:r>
                <a:rPr lang="en-US" sz="2599" b="1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Implikacje</a:t>
              </a:r>
              <a:r>
                <a:rPr lang="en-US" sz="2599" b="1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599" b="1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dla</a:t>
              </a:r>
              <a:r>
                <a:rPr lang="en-US" sz="2599" b="1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599" b="1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biznesu</a:t>
              </a:r>
              <a:r>
                <a:rPr lang="en-US" sz="2599" b="1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:</a:t>
              </a:r>
            </a:p>
            <a:p>
              <a:pPr algn="l">
                <a:lnSpc>
                  <a:spcPts val="3624"/>
                </a:lnSpc>
              </a:pPr>
              <a:endParaRPr lang="en-US" sz="2599" b="1" spc="116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endParaRPr>
            </a:p>
            <a:p>
              <a:pPr marL="561332" lvl="1" indent="-280666" algn="l">
                <a:lnSpc>
                  <a:spcPts val="3769"/>
                </a:lnSpc>
                <a:buFont typeface="Arial"/>
                <a:buChar char="•"/>
              </a:pP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możliwość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modelu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same-day business trip</a:t>
              </a:r>
            </a:p>
            <a:p>
              <a:pPr marL="561332" lvl="1" indent="-280666" algn="l">
                <a:lnSpc>
                  <a:spcPts val="3769"/>
                </a:lnSpc>
                <a:buFont typeface="Arial"/>
                <a:buChar char="•"/>
              </a:pP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szybsze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decyzje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operacyjne i </a:t>
              </a: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zarządcze</a:t>
              </a:r>
              <a:endParaRPr lang="en-US" sz="2599" spc="116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marL="561332" lvl="1" indent="-280666" algn="l">
                <a:lnSpc>
                  <a:spcPts val="3769"/>
                </a:lnSpc>
                <a:buFont typeface="Arial"/>
                <a:buChar char="•"/>
              </a:pP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łatwiejszy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dostęp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do </a:t>
              </a: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klientów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i </a:t>
              </a: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instytucji</a:t>
              </a:r>
              <a:endParaRPr lang="en-US" sz="2599" spc="116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marL="561332" lvl="1" indent="-280666" algn="l">
                <a:lnSpc>
                  <a:spcPts val="3769"/>
                </a:lnSpc>
                <a:buFont typeface="Arial"/>
                <a:buChar char="•"/>
              </a:pP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wzrost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efektywności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kadry</a:t>
              </a:r>
              <a:r>
                <a:rPr lang="en-US" sz="2599" spc="116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599" spc="116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zarządzającej</a:t>
              </a:r>
              <a:endParaRPr lang="en-US" sz="2599" spc="116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algn="l">
                <a:lnSpc>
                  <a:spcPts val="3624"/>
                </a:lnSpc>
              </a:pPr>
              <a:endParaRPr lang="en-US" sz="2599" spc="116" dirty="0">
                <a:solidFill>
                  <a:srgbClr val="33658C"/>
                </a:solidFill>
                <a:latin typeface="Nunito Sans Condensed Light"/>
                <a:ea typeface="Nunito Sans Condensed Light"/>
                <a:cs typeface="Nunito Sans Condensed Light"/>
                <a:sym typeface="Nunito Sans Condensed Light"/>
              </a:endParaRPr>
            </a:p>
            <a:p>
              <a:pPr algn="l">
                <a:lnSpc>
                  <a:spcPts val="4349"/>
                </a:lnSpc>
              </a:pPr>
              <a:endParaRPr lang="en-US" sz="2599" spc="116" dirty="0">
                <a:solidFill>
                  <a:srgbClr val="33658C"/>
                </a:solidFill>
                <a:latin typeface="Nunito Sans Condensed Light"/>
                <a:ea typeface="Nunito Sans Condensed Light"/>
                <a:cs typeface="Nunito Sans Condensed Light"/>
                <a:sym typeface="Nunito Sans Condensed Light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2830124" y="2847249"/>
            <a:ext cx="11520951" cy="3130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3"/>
              </a:lnSpc>
              <a:spcBef>
                <a:spcPts val="600"/>
              </a:spcBef>
            </a:pPr>
            <a:r>
              <a:rPr lang="en-US" sz="2795" b="1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Transport </a:t>
            </a:r>
            <a:r>
              <a:rPr lang="en-US" sz="2795" b="1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lotniczy</a:t>
            </a:r>
            <a:r>
              <a:rPr lang="en-US" sz="2795" b="1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795" b="1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jako</a:t>
            </a:r>
            <a:r>
              <a:rPr lang="en-US" sz="2795" b="1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795" b="1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realny</a:t>
            </a:r>
            <a:r>
              <a:rPr lang="en-US" sz="2795" b="1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795" b="1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czynnik</a:t>
            </a:r>
            <a:r>
              <a:rPr lang="en-US" sz="2795" b="1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795" b="1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produktywnośc</a:t>
            </a:r>
            <a:r>
              <a:rPr lang="en-US" sz="2795" b="1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i</a:t>
            </a:r>
            <a:endParaRPr lang="en-US" sz="2795" spc="27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4053"/>
              </a:lnSpc>
              <a:spcBef>
                <a:spcPct val="0"/>
              </a:spcBef>
            </a:pPr>
            <a:r>
              <a:rPr lang="en-US" sz="2795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Czas</a:t>
            </a:r>
            <a:r>
              <a:rPr lang="en-US" sz="2795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795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podróży</a:t>
            </a:r>
            <a:r>
              <a:rPr lang="en-US" sz="2795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795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Zielona</a:t>
            </a:r>
            <a:r>
              <a:rPr lang="en-US" sz="2795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Góra – Warszawa:</a:t>
            </a:r>
          </a:p>
          <a:p>
            <a:pPr algn="ctr">
              <a:lnSpc>
                <a:spcPts val="4053"/>
              </a:lnSpc>
              <a:spcBef>
                <a:spcPct val="0"/>
              </a:spcBef>
            </a:pPr>
            <a:endParaRPr lang="en-US" sz="2795" spc="27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4053"/>
              </a:lnSpc>
              <a:spcBef>
                <a:spcPct val="0"/>
              </a:spcBef>
            </a:pPr>
            <a:r>
              <a:rPr lang="en-US" sz="2795" b="1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Samolot</a:t>
            </a:r>
            <a:r>
              <a:rPr lang="en-US" sz="2795" b="1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: ~1h</a:t>
            </a:r>
          </a:p>
          <a:p>
            <a:pPr algn="ctr">
              <a:lnSpc>
                <a:spcPts val="4053"/>
              </a:lnSpc>
              <a:spcBef>
                <a:spcPct val="0"/>
              </a:spcBef>
            </a:pPr>
            <a:r>
              <a:rPr lang="en-US" sz="2795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Samochód</a:t>
            </a:r>
            <a:r>
              <a:rPr lang="en-US" sz="2795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: 4–5h</a:t>
            </a:r>
          </a:p>
          <a:p>
            <a:pPr algn="ctr">
              <a:lnSpc>
                <a:spcPts val="4053"/>
              </a:lnSpc>
              <a:spcBef>
                <a:spcPct val="0"/>
              </a:spcBef>
            </a:pPr>
            <a:r>
              <a:rPr lang="en-US" sz="2795" spc="27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Pociąg</a:t>
            </a:r>
            <a:r>
              <a:rPr lang="en-US" sz="2795" spc="27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: 4–6h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9906BE30-1D53-DCE4-15CE-DFAF1B1BE417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1">
            <a:extLst>
              <a:ext uri="{FF2B5EF4-FFF2-40B4-BE49-F238E27FC236}">
                <a16:creationId xmlns:a16="http://schemas.microsoft.com/office/drawing/2014/main" id="{A1904ED2-BDEF-8D9D-5375-4191887C4827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14060077" y="36450"/>
            <a:ext cx="2057472" cy="3418894"/>
          </a:xfrm>
          <a:prstGeom prst="line">
            <a:avLst/>
          </a:prstGeom>
          <a:ln w="19050" cap="flat">
            <a:solidFill>
              <a:srgbClr val="0169B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381000" y="1794910"/>
            <a:ext cx="15901919" cy="8924029"/>
            <a:chOff x="-287073" y="1315519"/>
            <a:chExt cx="21202559" cy="11898708"/>
          </a:xfrm>
        </p:grpSpPr>
        <p:sp>
          <p:nvSpPr>
            <p:cNvPr id="11" name="TextBox 11"/>
            <p:cNvSpPr txBox="1"/>
            <p:nvPr/>
          </p:nvSpPr>
          <p:spPr>
            <a:xfrm>
              <a:off x="-287073" y="1315519"/>
              <a:ext cx="21202559" cy="1975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38"/>
                </a:lnSpc>
              </a:pPr>
              <a:r>
                <a:rPr lang="en-US" sz="4095" b="1" spc="409" dirty="0">
                  <a:solidFill>
                    <a:srgbClr val="6DA32E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STRATEGICZNE POŁĄCZENIE Z WARSZAWĄ</a:t>
              </a:r>
            </a:p>
            <a:p>
              <a:pPr algn="ctr">
                <a:lnSpc>
                  <a:spcPts val="5938"/>
                </a:lnSpc>
              </a:pPr>
              <a:endParaRPr lang="en-US" sz="4095" b="1" spc="409" dirty="0">
                <a:solidFill>
                  <a:srgbClr val="6DA32E"/>
                </a:solidFill>
                <a:latin typeface="Nunito Sans Condensed Bold"/>
                <a:ea typeface="Nunito Sans Condensed Bold"/>
                <a:cs typeface="Nunito Sans Condensed Bold"/>
                <a:sym typeface="Nunito Sans Condensed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20927" y="3215761"/>
              <a:ext cx="9928551" cy="9998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24"/>
                </a:lnSpc>
              </a:pPr>
              <a:r>
                <a:rPr lang="en-US" sz="2499" b="1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Zielona</a:t>
              </a:r>
              <a:r>
                <a:rPr lang="en-US" sz="2499" b="1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Góra – Warszawa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=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szybki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dostęp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do centrum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decyzyjnego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Polski</a:t>
              </a:r>
            </a:p>
            <a:p>
              <a:pPr algn="l">
                <a:lnSpc>
                  <a:spcPts val="3624"/>
                </a:lnSpc>
              </a:pPr>
              <a:endParaRPr lang="en-US" sz="2499" spc="11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algn="l">
                <a:lnSpc>
                  <a:spcPts val="3624"/>
                </a:lnSpc>
              </a:pPr>
              <a:r>
                <a:rPr lang="en-US" sz="2499" b="1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2 </a:t>
              </a:r>
              <a:r>
                <a:rPr lang="en-US" sz="2499" b="1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loty</a:t>
              </a:r>
              <a:r>
                <a:rPr lang="en-US" sz="2499" b="1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 </a:t>
              </a:r>
              <a:r>
                <a:rPr lang="en-US" sz="2499" b="1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Bold"/>
                  <a:cs typeface="Arial" panose="020B0604020202020204" pitchFamily="34" charset="0"/>
                  <a:sym typeface="Nunito Sans Condensed Bold"/>
                </a:rPr>
                <a:t>dziennie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(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dni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robocze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, LOT):</a:t>
              </a:r>
            </a:p>
            <a:p>
              <a:pPr algn="l">
                <a:lnSpc>
                  <a:spcPts val="3624"/>
                </a:lnSpc>
              </a:pPr>
              <a:endParaRPr lang="en-US" sz="2499" spc="11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marL="1079486" lvl="2" indent="-359829" algn="l">
                <a:lnSpc>
                  <a:spcPts val="3624"/>
                </a:lnSpc>
                <a:buFont typeface="Arial"/>
                <a:buChar char="⚬"/>
              </a:pP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08:40 → 09:40 (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poranny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slot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biznesowy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)</a:t>
              </a:r>
            </a:p>
            <a:p>
              <a:pPr marL="1079486" lvl="2" indent="-359829" algn="l">
                <a:lnSpc>
                  <a:spcPts val="3624"/>
                </a:lnSpc>
                <a:buFont typeface="Arial"/>
                <a:buChar char="⚬"/>
              </a:pP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19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: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55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→ 2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0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:</a:t>
              </a:r>
              <a:r>
                <a:rPr lang="pl-PL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55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(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powrót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tego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samego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dnia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)</a:t>
              </a:r>
            </a:p>
            <a:p>
              <a:pPr algn="l">
                <a:lnSpc>
                  <a:spcPts val="3624"/>
                </a:lnSpc>
              </a:pPr>
              <a:endParaRPr lang="en-US" sz="2499" spc="11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algn="l">
                <a:lnSpc>
                  <a:spcPts val="3624"/>
                </a:lnSpc>
              </a:pP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Bezpośredni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dostęp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do hubu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przesiadkowego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b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</a:b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w Warszawie</a:t>
              </a:r>
            </a:p>
            <a:p>
              <a:pPr marL="1079486" lvl="2" indent="-359829" algn="l">
                <a:lnSpc>
                  <a:spcPts val="3624"/>
                </a:lnSpc>
                <a:buFont typeface="Arial"/>
                <a:buChar char="⚬"/>
              </a:pP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połączenia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międzykontynentalne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(USA, Azja)</a:t>
              </a:r>
            </a:p>
            <a:p>
              <a:pPr marL="1079486" lvl="2" indent="-359829" algn="l">
                <a:lnSpc>
                  <a:spcPts val="3624"/>
                </a:lnSpc>
                <a:buFont typeface="Arial"/>
                <a:buChar char="⚬"/>
              </a:pP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szybkie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transfery</a:t>
              </a:r>
              <a:r>
                <a:rPr lang="en-US" sz="2499" spc="112" dirty="0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 </a:t>
              </a:r>
              <a:r>
                <a:rPr lang="en-US" sz="2499" spc="112" dirty="0" err="1">
                  <a:solidFill>
                    <a:srgbClr val="33658C"/>
                  </a:solidFill>
                  <a:latin typeface="Arial" panose="020B0604020202020204" pitchFamily="34" charset="0"/>
                  <a:ea typeface="Nunito Sans Condensed Light"/>
                  <a:cs typeface="Arial" panose="020B0604020202020204" pitchFamily="34" charset="0"/>
                  <a:sym typeface="Nunito Sans Condensed Light"/>
                </a:rPr>
                <a:t>europejskie</a:t>
              </a:r>
              <a:endParaRPr lang="en-US" sz="2499" spc="112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endParaRPr>
            </a:p>
            <a:p>
              <a:pPr algn="l">
                <a:lnSpc>
                  <a:spcPts val="4059"/>
                </a:lnSpc>
              </a:pPr>
              <a:endParaRPr lang="en-US" sz="2499" spc="112" dirty="0">
                <a:solidFill>
                  <a:srgbClr val="33658C"/>
                </a:solidFill>
                <a:latin typeface="Nunito Sans Condensed Light"/>
                <a:ea typeface="Nunito Sans Condensed Light"/>
                <a:cs typeface="Nunito Sans Condensed Light"/>
                <a:sym typeface="Nunito Sans Condensed Light"/>
              </a:endParaRPr>
            </a:p>
            <a:p>
              <a:pPr algn="l">
                <a:lnSpc>
                  <a:spcPts val="4349"/>
                </a:lnSpc>
              </a:pPr>
              <a:endParaRPr lang="en-US" sz="2499" spc="112" dirty="0">
                <a:solidFill>
                  <a:srgbClr val="33658C"/>
                </a:solidFill>
                <a:latin typeface="Nunito Sans Condensed Light"/>
                <a:ea typeface="Nunito Sans Condensed Light"/>
                <a:cs typeface="Nunito Sans Condensed Light"/>
                <a:sym typeface="Nunito Sans Condensed Light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9544758"/>
            <a:ext cx="2339546" cy="742242"/>
          </a:xfrm>
          <a:custGeom>
            <a:avLst/>
            <a:gdLst/>
            <a:ahLst/>
            <a:cxnLst/>
            <a:rect l="l" t="t" r="r" b="b"/>
            <a:pathLst>
              <a:path w="2339546" h="742242">
                <a:moveTo>
                  <a:pt x="0" y="0"/>
                </a:moveTo>
                <a:lnTo>
                  <a:pt x="2339546" y="0"/>
                </a:lnTo>
                <a:lnTo>
                  <a:pt x="2339546" y="742242"/>
                </a:lnTo>
                <a:lnTo>
                  <a:pt x="0" y="74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3552422" y="9739161"/>
            <a:ext cx="1255470" cy="353437"/>
          </a:xfrm>
          <a:custGeom>
            <a:avLst/>
            <a:gdLst/>
            <a:ahLst/>
            <a:cxnLst/>
            <a:rect l="l" t="t" r="r" b="b"/>
            <a:pathLst>
              <a:path w="1255470" h="353437">
                <a:moveTo>
                  <a:pt x="0" y="0"/>
                </a:moveTo>
                <a:lnTo>
                  <a:pt x="1255469" y="0"/>
                </a:lnTo>
                <a:lnTo>
                  <a:pt x="1255469" y="353437"/>
                </a:lnTo>
                <a:lnTo>
                  <a:pt x="0" y="353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8695348" y="3204300"/>
            <a:ext cx="7202562" cy="697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8"/>
              </a:lnSpc>
              <a:spcBef>
                <a:spcPct val="0"/>
              </a:spcBef>
            </a:pPr>
            <a:r>
              <a:rPr lang="pl-PL" sz="2495" b="1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F</a:t>
            </a:r>
            <a:r>
              <a:rPr lang="en-US" sz="2495" b="1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unkcja</a:t>
            </a:r>
            <a:r>
              <a:rPr lang="en-US" sz="2495" b="1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95" b="1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biznesowa</a:t>
            </a:r>
            <a:r>
              <a:rPr lang="en-US" sz="2495" b="1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:</a:t>
            </a:r>
          </a:p>
          <a:p>
            <a:pPr algn="just">
              <a:lnSpc>
                <a:spcPts val="3618"/>
              </a:lnSpc>
              <a:spcBef>
                <a:spcPct val="0"/>
              </a:spcBef>
            </a:pPr>
            <a:endParaRPr lang="en-US" sz="2495" b="1" spc="249" dirty="0">
              <a:solidFill>
                <a:srgbClr val="33658C"/>
              </a:solidFill>
              <a:latin typeface="Arial" panose="020B0604020202020204" pitchFamily="34" charset="0"/>
              <a:ea typeface="Nunito Sans Condensed Bold"/>
              <a:cs typeface="Arial" panose="020B0604020202020204" pitchFamily="34" charset="0"/>
              <a:sym typeface="Nunito Sans Condensed Bold"/>
            </a:endParaRPr>
          </a:p>
          <a:p>
            <a:pPr marL="1077653" lvl="2" indent="-359218" algn="l">
              <a:lnSpc>
                <a:spcPts val="3618"/>
              </a:lnSpc>
              <a:buFont typeface="Arial"/>
              <a:buChar char="⚬"/>
            </a:pP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możliwość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realizacji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spotkań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               w Warszawie w ciągu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jednego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dnia</a:t>
            </a:r>
            <a:endParaRPr lang="en-US" sz="2495" spc="24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marL="1077653" lvl="2" indent="-359218" algn="l">
              <a:lnSpc>
                <a:spcPts val="3618"/>
              </a:lnSpc>
              <a:buFont typeface="Arial"/>
              <a:buChar char="⚬"/>
            </a:pP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dostęp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do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administracji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centralnej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             i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partnerów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strategicznych</a:t>
            </a:r>
            <a:endParaRPr lang="en-US" sz="2495" spc="24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just">
              <a:lnSpc>
                <a:spcPts val="3618"/>
              </a:lnSpc>
              <a:spcBef>
                <a:spcPct val="0"/>
              </a:spcBef>
            </a:pPr>
            <a:endParaRPr lang="en-US" sz="2495" spc="24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just">
              <a:lnSpc>
                <a:spcPts val="3618"/>
              </a:lnSpc>
              <a:spcBef>
                <a:spcPct val="0"/>
              </a:spcBef>
            </a:pPr>
            <a:r>
              <a:rPr lang="en-US" sz="2495" b="1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Znaczenie</a:t>
            </a:r>
            <a:r>
              <a:rPr lang="en-US" sz="2495" b="1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95" b="1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dla</a:t>
            </a:r>
            <a:r>
              <a:rPr lang="en-US" sz="2495" b="1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 </a:t>
            </a:r>
            <a:r>
              <a:rPr lang="en-US" sz="2495" b="1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inwestora</a:t>
            </a:r>
            <a:r>
              <a:rPr lang="en-US" sz="2495" b="1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Bold"/>
                <a:cs typeface="Arial" panose="020B0604020202020204" pitchFamily="34" charset="0"/>
                <a:sym typeface="Nunito Sans Condensed Bold"/>
              </a:rPr>
              <a:t>:</a:t>
            </a:r>
          </a:p>
          <a:p>
            <a:pPr algn="just">
              <a:lnSpc>
                <a:spcPts val="3618"/>
              </a:lnSpc>
              <a:spcBef>
                <a:spcPct val="0"/>
              </a:spcBef>
            </a:pPr>
            <a:endParaRPr lang="en-US" sz="2495" b="1" spc="249" dirty="0">
              <a:solidFill>
                <a:srgbClr val="33658C"/>
              </a:solidFill>
              <a:latin typeface="Arial" panose="020B0604020202020204" pitchFamily="34" charset="0"/>
              <a:ea typeface="Nunito Sans Condensed Bold"/>
              <a:cs typeface="Arial" panose="020B0604020202020204" pitchFamily="34" charset="0"/>
              <a:sym typeface="Nunito Sans Condensed Bold"/>
            </a:endParaRPr>
          </a:p>
          <a:p>
            <a:pPr marL="1077653" lvl="2" indent="-359218" algn="just">
              <a:lnSpc>
                <a:spcPts val="3618"/>
              </a:lnSpc>
              <a:spcBef>
                <a:spcPct val="0"/>
              </a:spcBef>
              <a:buFont typeface="Arial"/>
              <a:buChar char="⚬"/>
            </a:pP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redukcja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„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peryferyjności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”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regionu</a:t>
            </a:r>
            <a:endParaRPr lang="en-US" sz="2495" spc="24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marL="1077653" lvl="2" indent="-359218" algn="just">
              <a:lnSpc>
                <a:spcPts val="3618"/>
              </a:lnSpc>
              <a:spcBef>
                <a:spcPct val="0"/>
              </a:spcBef>
              <a:buFont typeface="Arial"/>
              <a:buChar char="⚬"/>
            </a:pP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skrócenie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dystansu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operacyjnego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do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rynku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krajowego</a:t>
            </a:r>
            <a:r>
              <a:rPr lang="en-US" sz="2495" spc="249" dirty="0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 i </a:t>
            </a:r>
            <a:r>
              <a:rPr lang="en-US" sz="2495" spc="249" dirty="0" err="1">
                <a:solidFill>
                  <a:srgbClr val="33658C"/>
                </a:solidFill>
                <a:latin typeface="Arial" panose="020B0604020202020204" pitchFamily="34" charset="0"/>
                <a:ea typeface="Nunito Sans Condensed Light"/>
                <a:cs typeface="Arial" panose="020B0604020202020204" pitchFamily="34" charset="0"/>
                <a:sym typeface="Nunito Sans Condensed Light"/>
              </a:rPr>
              <a:t>globalnego</a:t>
            </a:r>
            <a:endParaRPr lang="en-US" sz="2495" spc="249" dirty="0">
              <a:solidFill>
                <a:srgbClr val="33658C"/>
              </a:solidFill>
              <a:latin typeface="Arial" panose="020B0604020202020204" pitchFamily="34" charset="0"/>
              <a:ea typeface="Nunito Sans Condensed Light"/>
              <a:cs typeface="Arial" panose="020B0604020202020204" pitchFamily="34" charset="0"/>
              <a:sym typeface="Nunito Sans Condensed Light"/>
            </a:endParaRPr>
          </a:p>
          <a:p>
            <a:pPr algn="ctr">
              <a:lnSpc>
                <a:spcPts val="3763"/>
              </a:lnSpc>
              <a:spcBef>
                <a:spcPct val="0"/>
              </a:spcBef>
            </a:pPr>
            <a:endParaRPr lang="en-US" sz="2495" spc="249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  <a:p>
            <a:pPr algn="ctr">
              <a:lnSpc>
                <a:spcPts val="3763"/>
              </a:lnSpc>
              <a:spcBef>
                <a:spcPct val="0"/>
              </a:spcBef>
            </a:pPr>
            <a:endParaRPr lang="en-US" sz="2495" spc="249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  <a:p>
            <a:pPr algn="ctr">
              <a:lnSpc>
                <a:spcPts val="3763"/>
              </a:lnSpc>
              <a:spcBef>
                <a:spcPct val="0"/>
              </a:spcBef>
            </a:pPr>
            <a:endParaRPr lang="en-US" sz="2495" spc="249" dirty="0">
              <a:solidFill>
                <a:srgbClr val="33658C"/>
              </a:solidFill>
              <a:latin typeface="Nunito Sans Condensed Light"/>
              <a:ea typeface="Nunito Sans Condensed Light"/>
              <a:cs typeface="Nunito Sans Condensed Light"/>
              <a:sym typeface="Nunito Sans Condensed Ligh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2788716" y="-2725970"/>
            <a:ext cx="10092116" cy="8628596"/>
            <a:chOff x="0" y="0"/>
            <a:chExt cx="812800" cy="6949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4931"/>
            </a:xfrm>
            <a:custGeom>
              <a:avLst/>
              <a:gdLst/>
              <a:ahLst/>
              <a:cxnLst/>
              <a:rect l="l" t="t" r="r" b="b"/>
              <a:pathLst>
                <a:path w="812800" h="694931">
                  <a:moveTo>
                    <a:pt x="406400" y="694931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694931"/>
                  </a:lnTo>
                  <a:close/>
                </a:path>
              </a:pathLst>
            </a:custGeom>
            <a:blipFill>
              <a:blip r:embed="rId4"/>
              <a:stretch>
                <a:fillRect l="-10961" r="-1096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B562CE7E-8F66-35D6-697C-4F09CB667893}"/>
              </a:ext>
            </a:extLst>
          </p:cNvPr>
          <p:cNvCxnSpPr>
            <a:cxnSpLocks/>
          </p:cNvCxnSpPr>
          <p:nvPr/>
        </p:nvCxnSpPr>
        <p:spPr>
          <a:xfrm>
            <a:off x="1981200" y="1477535"/>
            <a:ext cx="14049375" cy="0"/>
          </a:xfrm>
          <a:prstGeom prst="line">
            <a:avLst/>
          </a:prstGeom>
          <a:ln w="12700"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1">
            <a:extLst>
              <a:ext uri="{FF2B5EF4-FFF2-40B4-BE49-F238E27FC236}">
                <a16:creationId xmlns:a16="http://schemas.microsoft.com/office/drawing/2014/main" id="{DD1F36C5-619F-BCEF-5684-297BF5D99C05}"/>
              </a:ext>
            </a:extLst>
          </p:cNvPr>
          <p:cNvSpPr/>
          <p:nvPr/>
        </p:nvSpPr>
        <p:spPr>
          <a:xfrm>
            <a:off x="1714929" y="362021"/>
            <a:ext cx="3306634" cy="930876"/>
          </a:xfrm>
          <a:custGeom>
            <a:avLst/>
            <a:gdLst/>
            <a:ahLst/>
            <a:cxnLst/>
            <a:rect l="l" t="t" r="r" b="b"/>
            <a:pathLst>
              <a:path w="3306634" h="930876">
                <a:moveTo>
                  <a:pt x="0" y="0"/>
                </a:moveTo>
                <a:lnTo>
                  <a:pt x="3306634" y="0"/>
                </a:lnTo>
                <a:lnTo>
                  <a:pt x="3306634" y="930876"/>
                </a:lnTo>
                <a:lnTo>
                  <a:pt x="0" y="930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1405</Words>
  <Application>Microsoft Office PowerPoint</Application>
  <PresentationFormat>Niestandardowy</PresentationFormat>
  <Paragraphs>206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Nunito Sans Condensed Bold</vt:lpstr>
      <vt:lpstr>Arial</vt:lpstr>
      <vt:lpstr>Nunito Sans Condensed</vt:lpstr>
      <vt:lpstr>Nunito Sans Condensed Light</vt:lpstr>
      <vt:lpstr>Nunito Sans Condensed Heavy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NAPĘDZAMY ROZWÓJ REGIONU – kopia</dc:title>
  <cp:lastModifiedBy>Sandra Nowak</cp:lastModifiedBy>
  <cp:revision>10</cp:revision>
  <dcterms:created xsi:type="dcterms:W3CDTF">2006-08-16T00:00:00Z</dcterms:created>
  <dcterms:modified xsi:type="dcterms:W3CDTF">2026-06-05T07:32:51Z</dcterms:modified>
  <dc:identifier>DAHE9OffgNA</dc:identifier>
</cp:coreProperties>
</file>